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webp" ContentType="image/webp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313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97" r:id="rId20"/>
    <p:sldId id="311" r:id="rId21"/>
    <p:sldId id="275" r:id="rId22"/>
    <p:sldId id="276" r:id="rId23"/>
    <p:sldId id="277" r:id="rId24"/>
    <p:sldId id="298" r:id="rId25"/>
    <p:sldId id="306" r:id="rId26"/>
    <p:sldId id="305" r:id="rId27"/>
    <p:sldId id="279" r:id="rId28"/>
    <p:sldId id="278" r:id="rId29"/>
    <p:sldId id="280" r:id="rId30"/>
    <p:sldId id="281" r:id="rId31"/>
    <p:sldId id="282" r:id="rId32"/>
    <p:sldId id="283" r:id="rId33"/>
    <p:sldId id="284" r:id="rId34"/>
    <p:sldId id="310" r:id="rId35"/>
    <p:sldId id="289" r:id="rId36"/>
    <p:sldId id="308" r:id="rId37"/>
    <p:sldId id="309" r:id="rId38"/>
    <p:sldId id="294" r:id="rId39"/>
    <p:sldId id="285" r:id="rId40"/>
    <p:sldId id="286" r:id="rId41"/>
    <p:sldId id="287" r:id="rId42"/>
    <p:sldId id="288" r:id="rId43"/>
    <p:sldId id="290" r:id="rId44"/>
    <p:sldId id="291" r:id="rId45"/>
    <p:sldId id="292" r:id="rId46"/>
    <p:sldId id="293" r:id="rId47"/>
    <p:sldId id="295" r:id="rId48"/>
    <p:sldId id="299" r:id="rId49"/>
    <p:sldId id="312" r:id="rId5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4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8134F-C87F-46CC-BA5E-AA734B3FF076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EF90AE-9469-42FC-976B-EA595657E2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6385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EF90AE-9469-42FC-976B-EA595657E2DF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7502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923574-AEB0-4454-9561-169E6F535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5DF8F68-FDF3-46D0-9058-0842E9B8E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65BEB7-B336-4566-A56C-4005D4011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6FB9-300C-4DF2-A85E-863CDF849732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147DE0-F232-4CB3-884B-952BA7081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CC7EA3-ED3F-47BC-947D-660EB6B7D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5CBEE-3C2F-4FFD-86EA-452829D205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4141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BB64DF-0CB3-48BC-9E6B-19C881AC4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12D573C-D63D-46E1-B7E6-20E05A6F3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A18FE8-6B8E-4A86-8263-6A636D8F5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6FB9-300C-4DF2-A85E-863CDF849732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1A9964-B7DA-493C-BA3E-302D3399E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3C7E18-8204-435D-8127-0B5B4019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5CBEE-3C2F-4FFD-86EA-452829D205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3594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B5FA0C1-B88F-4EA4-AAFC-91D36E2FAA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91DE6F6-CD3D-4077-821E-61FDADEBB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8D3A2A-F44D-47EA-80BF-1C1E9300D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6FB9-300C-4DF2-A85E-863CDF849732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5F9105-E333-4D5B-A4D0-E4A01FC60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FFD7AA-2BD8-4449-9AF3-927DA04DD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5CBEE-3C2F-4FFD-86EA-452829D205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5193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6D9F9D-A300-439C-97A7-3BB3E8F6E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6A8EB8-6AE5-4C78-81B1-E761023DA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922E65-8D17-4A7F-9EBB-8E502FA9D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6FB9-300C-4DF2-A85E-863CDF849732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46A78ED-06FC-4629-B15C-57AB5D4D2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157815A-2D1B-4A0E-963F-1818D22BD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5CBEE-3C2F-4FFD-86EA-452829D205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8754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53EC79-1003-47B6-A7A4-17FD3ED86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C2D3684-E9C6-47C2-9813-82F204054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8067A8F-37BB-40BB-824C-D22898188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6FB9-300C-4DF2-A85E-863CDF849732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C8D77D1-46FE-454F-94F3-677FDA969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788268-2117-4468-8A33-A8D8D46C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5CBEE-3C2F-4FFD-86EA-452829D205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7084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CE36B3-6CDA-48ED-A549-44FC5A64B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6C0D42-4437-4BC4-87A3-27841B0EBC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A261C2C-00E9-4C93-A53C-FB2A7C1A8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329DA99-C6A9-44A8-A60B-53241E258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6FB9-300C-4DF2-A85E-863CDF849732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F8E2070-3EB4-4DC9-96E5-E1E7A26EE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C985A54-B8A5-4F6E-AD54-AF52A618C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5CBEE-3C2F-4FFD-86EA-452829D205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7570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E10DD1-5747-417A-AC7D-356478996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98CB1E0-E0F3-4C57-BCB0-6BAF65680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2AE1FD6-AA7F-4887-814A-68F5FDAE7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7A7F697-B125-496C-8247-72B42C2A8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0AB8866-0126-47C6-842A-9FF59AFB66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3992FA9-AACD-4477-B640-F54CA8451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6FB9-300C-4DF2-A85E-863CDF849732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579E541-39F7-4BF3-9B5C-EA662FAA2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54AFA73-8CB7-4FB3-9933-471BBA39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5CBEE-3C2F-4FFD-86EA-452829D205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7929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D1538A-7AE7-4C62-AE0C-A4E979952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6BDADF0-8556-4F37-B43A-99D2E1722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6FB9-300C-4DF2-A85E-863CDF849732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EF4ADD6-1ACA-422B-A663-8C0F9781D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EB60409-029B-4C3A-BAD7-7B5A3ED6B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5CBEE-3C2F-4FFD-86EA-452829D205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3704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D4BE223-B925-4A80-B5E5-BC56C87B3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6FB9-300C-4DF2-A85E-863CDF849732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9705C8E-6866-4577-B411-E3619543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6D8767-AD3A-454B-B951-155D629EA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5CBEE-3C2F-4FFD-86EA-452829D205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6624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C4D65B-889F-4AE6-BD1D-F1201B8A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B8A55A-56C1-4BE5-8186-7E570AE2C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02AD282-FCC1-4B42-ABEF-7B2A017E8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91A3102-102A-4753-B32C-9E41F013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6FB9-300C-4DF2-A85E-863CDF849732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E50AB1C-FF19-4B8F-BCA9-763314F2F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8B2C98B-43A5-461F-833D-490B62E54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5CBEE-3C2F-4FFD-86EA-452829D205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1624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92FE34-FD15-4DC5-906C-D6DF71F93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271BD1C-16EB-4562-96BD-35E97A534B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B01D5E4-ED49-4E6C-B4C0-3C1722458A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B5F0BCC-750B-44FC-A534-D4A34690B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6FB9-300C-4DF2-A85E-863CDF849732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BBC37DE-8DDC-408A-A552-59E04D119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57B78D5-A08C-4F5A-BE0B-4168AA3F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5CBEE-3C2F-4FFD-86EA-452829D205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2324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25F5411-76DB-44F9-A6EB-EB247F11A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2F28B74-C99D-4C69-9C4B-902257E11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47C565-21AA-4910-8C1A-D7DCC221D4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36FB9-300C-4DF2-A85E-863CDF849732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A15922-EDAC-402F-B359-97FE8D80F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886AA8-C739-49D9-89E5-7552A6E58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5CBEE-3C2F-4FFD-86EA-452829D205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116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jpg"/><Relationship Id="rId4" Type="http://schemas.openxmlformats.org/officeDocument/2006/relationships/image" Target="../media/image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1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29.wmf"/><Relationship Id="rId4" Type="http://schemas.openxmlformats.org/officeDocument/2006/relationships/oleObject" Target="../embeddings/oleObject24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3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32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3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3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3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4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3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webp"/><Relationship Id="rId4" Type="http://schemas.openxmlformats.org/officeDocument/2006/relationships/image" Target="../media/image23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36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37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38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39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40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4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4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43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4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45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46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47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48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49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50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51.bin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FD0333-81E5-4821-8DA0-1EF0173A1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3309" y="3236119"/>
            <a:ext cx="9144000" cy="2387600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History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European Union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48EFE88-1226-4828-8143-31413C90D2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498907"/>
          </a:xfrm>
        </p:spPr>
        <p:txBody>
          <a:bodyPr/>
          <a:lstStyle/>
          <a:p>
            <a:r>
              <a:rPr lang="de-DE" dirty="0"/>
              <a:t>1957 - 2022</a:t>
            </a:r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F4EB10EA-50F7-43DD-9FCE-1A363AF8BE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5955707"/>
              </p:ext>
            </p:extLst>
          </p:nvPr>
        </p:nvGraphicFramePr>
        <p:xfrm>
          <a:off x="319088" y="119062"/>
          <a:ext cx="3261601" cy="1771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7E0C1CA5-10E2-4D5C-AAF2-F7C107CBA0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8" y="119062"/>
                        <a:ext cx="3261601" cy="17710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6DC73E6E-7EBB-4ECC-B75E-8E0EB81852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673" y="416418"/>
            <a:ext cx="2954058" cy="10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00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A245209-8C54-460F-9B0A-D3D250167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080" y="5114360"/>
            <a:ext cx="1137156" cy="1743639"/>
          </a:xfrm>
          <a:prstGeom prst="rect">
            <a:avLst/>
          </a:prstGeom>
        </p:spPr>
      </p:pic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777640" imgH="3136320" progId="">
                  <p:embed/>
                </p:oleObj>
              </mc:Choice>
              <mc:Fallback>
                <p:oleObj r:id="rId3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86ED81AE-40C8-4605-B9AA-6D5CEB3CEF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4640134"/>
              </p:ext>
            </p:extLst>
          </p:nvPr>
        </p:nvGraphicFramePr>
        <p:xfrm>
          <a:off x="1995488" y="6350"/>
          <a:ext cx="8202612" cy="684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8202960" imgH="6844320" progId="">
                  <p:embed/>
                </p:oleObj>
              </mc:Choice>
              <mc:Fallback>
                <p:oleObj r:id="rId5" imgW="8202960" imgH="68443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95488" y="6350"/>
                        <a:ext cx="8202612" cy="6843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5393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10213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first big crisis for the young EU, but world peace is more important than the freedom of East Germans. 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92982BA-A052-4722-9D94-69625664F5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94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8386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Turkey would like to be the first country ever to join the European Union. The answer:</a:t>
            </a:r>
          </a:p>
          <a:p>
            <a:r>
              <a:rPr lang="en-US" dirty="0"/>
              <a:t>You get an association contract, but no membership. Nothing has changed until today. 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EAA30D0-3BB1-4405-B72E-1073BA43FD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7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10698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many European countries, the young generation is revolting against the dominance of the old war generation,</a:t>
            </a:r>
          </a:p>
          <a:p>
            <a:r>
              <a:rPr lang="en-US" dirty="0"/>
              <a:t>They demonstrated in a lot of countries for more democracy. 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7F43745-CAC5-47FB-A994-390FDD76FB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75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141970" y="5899997"/>
            <a:ext cx="11335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the Eastern European countries, young people want more democracy, but the Soviet Union is using tanks to stop this.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0A4B26F-5180-4762-A9FC-DC92FB8ED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19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777640" imgH="3136320" progId="">
                  <p:embed/>
                </p:oleObj>
              </mc:Choice>
              <mc:Fallback>
                <p:oleObj r:id="rId3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74145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the West of Europe, more and more young people are traveling. </a:t>
            </a:r>
          </a:p>
          <a:p>
            <a:r>
              <a:rPr lang="en-US" dirty="0"/>
              <a:t>They get to know the other Europeans better and celebrate the motto of the </a:t>
            </a:r>
          </a:p>
          <a:p>
            <a:r>
              <a:rPr lang="en-US" dirty="0"/>
              <a:t>European community "United in diversity". 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C76BA54-EC90-4729-8897-B7A8C1F6E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  <p:pic>
        <p:nvPicPr>
          <p:cNvPr id="17420" name="Picture 12">
            <a:extLst>
              <a:ext uri="{FF2B5EF4-FFF2-40B4-BE49-F238E27FC236}">
                <a16:creationId xmlns:a16="http://schemas.microsoft.com/office/drawing/2014/main" id="{5411DA13-B17F-4B37-BACA-58CA5FA82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021" y="119062"/>
            <a:ext cx="2990561" cy="299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1266E54-E605-48B0-AF41-319F72C89E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675" y="4514561"/>
            <a:ext cx="142875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40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C5C67D8-2DDE-4073-BDCD-4D8564232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777640" imgH="3136320" progId="">
                  <p:embed/>
                </p:oleObj>
              </mc:Choice>
              <mc:Fallback>
                <p:oleObj r:id="rId3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7010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Only 16 years after the foundation we had the first expansion: </a:t>
            </a:r>
          </a:p>
          <a:p>
            <a:r>
              <a:rPr lang="en-US" dirty="0"/>
              <a:t>UK, IR, and DK want to join the community. Now there are 9 countries. 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919B71-583B-487D-BA72-F92D025BE0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076" y="4568969"/>
            <a:ext cx="1428750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11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4835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1970s are finally marked by more democracy</a:t>
            </a:r>
            <a:r>
              <a:rPr lang="de-DE" dirty="0"/>
              <a:t>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AFC13A7-CACF-48DF-8966-DD3196098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293BC02-5A16-41B5-989B-77C5057736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774" y="4701454"/>
            <a:ext cx="142875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16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3254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 </a:t>
            </a:r>
            <a:r>
              <a:rPr lang="de-DE" dirty="0" err="1"/>
              <a:t>peaceful</a:t>
            </a:r>
            <a:r>
              <a:rPr lang="de-DE" dirty="0"/>
              <a:t> </a:t>
            </a:r>
            <a:r>
              <a:rPr lang="de-DE" dirty="0" err="1"/>
              <a:t>revolution</a:t>
            </a:r>
            <a:r>
              <a:rPr lang="de-DE" dirty="0"/>
              <a:t> in Portugal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47B4C88-4A96-4332-B2F4-8BFE85428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57D6E71-4CB9-4457-84BF-DE98B69A95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0" y="5086349"/>
            <a:ext cx="1258352" cy="192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69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8129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The </a:t>
            </a:r>
            <a:r>
              <a:rPr lang="de-DE" dirty="0" err="1"/>
              <a:t>young</a:t>
            </a:r>
            <a:r>
              <a:rPr lang="de-DE" dirty="0"/>
              <a:t> King </a:t>
            </a:r>
            <a:r>
              <a:rPr lang="de-DE" dirty="0" err="1"/>
              <a:t>of</a:t>
            </a:r>
            <a:r>
              <a:rPr lang="de-DE" dirty="0"/>
              <a:t> Spain </a:t>
            </a:r>
            <a:r>
              <a:rPr lang="de-DE" dirty="0" err="1"/>
              <a:t>makes</a:t>
            </a:r>
            <a:r>
              <a:rPr lang="de-DE" dirty="0"/>
              <a:t> a </a:t>
            </a:r>
            <a:r>
              <a:rPr lang="de-DE" dirty="0" err="1"/>
              <a:t>peaceful</a:t>
            </a:r>
            <a:r>
              <a:rPr lang="de-DE" dirty="0"/>
              <a:t> </a:t>
            </a:r>
            <a:r>
              <a:rPr lang="de-DE" dirty="0" err="1"/>
              <a:t>transformaton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fascism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democracy</a:t>
            </a:r>
            <a:r>
              <a:rPr lang="de-DE" dirty="0"/>
              <a:t>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7B1203B-48AC-4616-88F8-9D9871ED76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C627412-AE5B-4576-9C26-EF3A3C42D9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335" y="357187"/>
            <a:ext cx="1428750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6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C8D8901-F349-4AA6-B128-39C6625AC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164063"/>
              </p:ext>
            </p:extLst>
          </p:nvPr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777640" imgH="3136320" progId="">
                  <p:embed/>
                </p:oleObj>
              </mc:Choice>
              <mc:Fallback>
                <p:oleObj r:id="rId3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F4EB10EA-50F7-43DD-9FCE-1A363AF8BE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5291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10658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Since 1979, every five years the citizens of the EU have voted in general, direct, free, secret European elections. </a:t>
            </a:r>
          </a:p>
          <a:p>
            <a:r>
              <a:rPr lang="en-US" dirty="0"/>
              <a:t>This makes the European Parliament the only directly elected supranational institution in the world. 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460B9D1-9289-44EE-8819-95F5E8303E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00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11190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Something is happening in the East of Europe too, but it will take another decade to change things not only in Poland.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B7A234B-3CE7-4E31-9BBC-22A48954D2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100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7674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Almost thirty years after the start of the European community, </a:t>
            </a:r>
          </a:p>
          <a:p>
            <a:r>
              <a:rPr lang="en-US" dirty="0"/>
              <a:t>three southern European countries are joining: GR, PT and ES. Now:  12 nations. 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F14AB38-93BE-41D4-9C88-953B0A469E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9172968-63F4-4662-BD8E-B2113FB25B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163" y="552449"/>
            <a:ext cx="142875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97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804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Erasmus is expensive but good! The youth of Europe get to know each other better. </a:t>
            </a:r>
            <a:endParaRPr lang="de-DE" dirty="0"/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427F6F7E-49FE-4FD7-9046-9557257DCA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9091464"/>
              </p:ext>
            </p:extLst>
          </p:nvPr>
        </p:nvGraphicFramePr>
        <p:xfrm>
          <a:off x="0" y="1526779"/>
          <a:ext cx="12161574" cy="3793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1333240" imgH="6666480" progId="">
                  <p:embed/>
                </p:oleObj>
              </mc:Choice>
              <mc:Fallback>
                <p:oleObj r:id="rId4" imgW="21333240" imgH="66664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526779"/>
                        <a:ext cx="12161574" cy="3793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BBE8623-95F5-40EB-880E-CEAC423299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152" y="446199"/>
            <a:ext cx="142875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08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9483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period of national movements in the Baltics from 1987 to 1991 is called the Singing Revolution </a:t>
            </a:r>
          </a:p>
          <a:p>
            <a:r>
              <a:rPr lang="en-US" dirty="0"/>
              <a:t>and the non-violent struggle to regain state independence. </a:t>
            </a:r>
            <a:endParaRPr lang="de-DE" dirty="0"/>
          </a:p>
        </p:txBody>
      </p:sp>
      <p:pic>
        <p:nvPicPr>
          <p:cNvPr id="45069" name="Picture 13">
            <a:extLst>
              <a:ext uri="{FF2B5EF4-FFF2-40B4-BE49-F238E27FC236}">
                <a16:creationId xmlns:a16="http://schemas.microsoft.com/office/drawing/2014/main" id="{37E290B0-29ED-4AFC-9512-B217072F4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47254"/>
            <a:ext cx="73152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56970D3-85C7-416B-AFAA-C9BCEDDCA6DC}"/>
              </a:ext>
            </a:extLst>
          </p:cNvPr>
          <p:cNvSpPr txBox="1"/>
          <p:nvPr/>
        </p:nvSpPr>
        <p:spPr>
          <a:xfrm>
            <a:off x="7156091" y="651164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/>
              <a:t>1989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3A85073-A247-4A8C-9D2C-8863D11B3C00}"/>
              </a:ext>
            </a:extLst>
          </p:cNvPr>
          <p:cNvSpPr txBox="1"/>
          <p:nvPr/>
        </p:nvSpPr>
        <p:spPr>
          <a:xfrm>
            <a:off x="2438400" y="573746"/>
            <a:ext cx="412865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800" dirty="0"/>
              <a:t>The Baltic Way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9E10170-BA84-4A89-B9AF-882B809666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5" y="2985654"/>
            <a:ext cx="142875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87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1593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Craaaazzzyyyy</a:t>
            </a:r>
            <a:r>
              <a:rPr lang="de-DE" dirty="0"/>
              <a:t>!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55B9EFA-9ABE-4F1E-A9E2-244D73A42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B8C5823-A0F2-424A-A3FB-D93C496181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443" y="4568969"/>
            <a:ext cx="1428750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826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9015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Reunification of East and West Germany. Great joy and great fear of a Germany that is too big! 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C23130D-A663-4007-AFBE-B7C03FD9F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95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9751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North of Europe also wants join the EU: </a:t>
            </a:r>
          </a:p>
          <a:p>
            <a:r>
              <a:rPr lang="en-US" dirty="0"/>
              <a:t>SE, FI and Austria. 15 states! Norway and Switzerland don't want to join, they're too rich for solidarity. 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98C724B-6A75-4349-8858-16F2580A78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E53452A-5363-4D4F-ACB2-703A5777AB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439" y="801912"/>
            <a:ext cx="142875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509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100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shock: war in Europe, 50 years after the end of the world war II – and then an extremely brutal civil war. 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2A6B50A-46B5-4305-A8D6-DC6B6F936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83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98187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 it's getting serious, we don't just share a few values, but the money is becoming European. </a:t>
            </a:r>
          </a:p>
          <a:p>
            <a:r>
              <a:rPr lang="en-US" dirty="0"/>
              <a:t>Not everyone participates, some want their independence, others are not economically stable enough.</a:t>
            </a:r>
          </a:p>
          <a:p>
            <a:r>
              <a:rPr lang="en-US" dirty="0"/>
              <a:t>But things are getting much easier for travelers like us.  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53DD60F-D43E-4418-8345-8F6D703A5C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78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02353A6-2D10-4B30-91AC-7B2B168EC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027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9775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Unbelievable - after the end of the Soviet Union and Warsaw Pact </a:t>
            </a:r>
          </a:p>
          <a:p>
            <a:r>
              <a:rPr lang="en-US" dirty="0"/>
              <a:t>10 new countries are joining the EU: EE,LV, LI, PL, CZ, SK, HU, SL and the islands CY, MT. Now: 25 states 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2BC72E6-4C20-46A8-9994-EE9EEB608D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7822730-53B1-4942-A374-CA1BB604C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A76059D-90BC-44D7-889F-52F2D69E5E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080" y="5051280"/>
            <a:ext cx="142875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652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C448F8E-12F9-40F9-95DD-92E441EEA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43536F9-3AD0-4EEA-9D84-CB8AE1C29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9" y="4363316"/>
            <a:ext cx="1428750" cy="2343150"/>
          </a:xfrm>
          <a:prstGeom prst="rect">
            <a:avLst/>
          </a:prstGeom>
        </p:spPr>
      </p:pic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5777640" imgH="3136320" progId="">
                  <p:embed/>
                </p:oleObj>
              </mc:Choice>
              <mc:Fallback>
                <p:oleObj r:id="rId4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11069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cooperation - the four freedoms: people, money, products and services. The EU is now:</a:t>
            </a:r>
          </a:p>
          <a:p>
            <a:r>
              <a:rPr lang="en-US" dirty="0"/>
              <a:t> economically a peaceful great power, has more population than the US and Russia together, but is militarily a dwarf.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83375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3050368-3501-4827-89B0-4148E9715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AAC8181-4F69-4869-9678-94D250135E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862" y="0"/>
            <a:ext cx="1074593" cy="175516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3B61C3C-2EAF-4369-A0EA-899D3207DDAC}"/>
              </a:ext>
            </a:extLst>
          </p:cNvPr>
          <p:cNvSpPr txBox="1"/>
          <p:nvPr/>
        </p:nvSpPr>
        <p:spPr>
          <a:xfrm>
            <a:off x="921545" y="5735782"/>
            <a:ext cx="2440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celebrate ourselves!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12359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11467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 + 3 = 28 Romania, Bulgaria and Croatia also want to be part of it. </a:t>
            </a:r>
          </a:p>
          <a:p>
            <a:r>
              <a:rPr lang="en-US" dirty="0"/>
              <a:t>So far the EU has been mainly concerned with itself and its growth, now many problems come from within and without. 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A29220B-5CB7-4465-A080-9D056B10D6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BCCFD1D-E7AD-4901-8457-353793521B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171" y="1129145"/>
            <a:ext cx="142875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998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9350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Remember: how old have you been in 2013? For 56 years the European Union was a success story.</a:t>
            </a:r>
          </a:p>
          <a:p>
            <a:r>
              <a:rPr lang="en-US" dirty="0"/>
              <a:t>From 6 to 28 members: peace, freedom, prosperity for so many citizens. Well done! But then …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BCCFD1D-E7AD-4901-8457-353793521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171" y="1129145"/>
            <a:ext cx="1428750" cy="166687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7C285C0-68E8-49B5-903C-3310C0C300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5" y="773337"/>
            <a:ext cx="7620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29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69410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Since his election as prime minister in 2010, </a:t>
            </a:r>
            <a:r>
              <a:rPr lang="en-US" dirty="0" err="1"/>
              <a:t>Orbán</a:t>
            </a:r>
            <a:r>
              <a:rPr lang="en-US" dirty="0"/>
              <a:t> has been accused of </a:t>
            </a:r>
          </a:p>
          <a:p>
            <a:r>
              <a:rPr lang="en-US" dirty="0"/>
              <a:t>restricting systematically human rights in Hungary. </a:t>
            </a:r>
          </a:p>
          <a:p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7CD0359-93A8-4D45-80E1-F5FA07044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989E8BB-B4D3-4F5A-AEA9-B740EBCCC63A}"/>
              </a:ext>
            </a:extLst>
          </p:cNvPr>
          <p:cNvSpPr txBox="1"/>
          <p:nvPr/>
        </p:nvSpPr>
        <p:spPr>
          <a:xfrm>
            <a:off x="7915275" y="3471862"/>
            <a:ext cx="415766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rebuchet MS" panose="020B0603020202020204" pitchFamily="34" charset="0"/>
              </a:rPr>
              <a:t>Hungary on a confrontational course since 2010</a:t>
            </a:r>
            <a:endParaRPr lang="de-DE" sz="3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321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103682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euro crisis is a crisis in the European monetary union that started in 2010 for several years. </a:t>
            </a:r>
          </a:p>
          <a:p>
            <a:r>
              <a:rPr lang="en-US" dirty="0"/>
              <a:t>It includes a debt crisis, a banking crisis and an economic crisis. </a:t>
            </a:r>
          </a:p>
          <a:p>
            <a:r>
              <a:rPr lang="en-US" dirty="0"/>
              <a:t>The term "euro crisis" does not refer to the external value of the euro, as this has remained relatively stable. </a:t>
            </a:r>
            <a:endParaRPr lang="de-DE" dirty="0"/>
          </a:p>
        </p:txBody>
      </p:sp>
      <p:pic>
        <p:nvPicPr>
          <p:cNvPr id="55307" name="Picture 11">
            <a:extLst>
              <a:ext uri="{FF2B5EF4-FFF2-40B4-BE49-F238E27FC236}">
                <a16:creationId xmlns:a16="http://schemas.microsoft.com/office/drawing/2014/main" id="{8CF10F6B-BA6C-42BB-9A1E-1D1E78FF1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939" y="1262478"/>
            <a:ext cx="6884121" cy="387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2172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7800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Ukrainians also want democracy for their country and the security of the EU. </a:t>
            </a:r>
          </a:p>
          <a:p>
            <a:r>
              <a:rPr lang="en-US" dirty="0"/>
              <a:t>Other Ukrainians welcome Russia's occupation of Crimea. 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CE60BAD-D99C-45C7-868B-FD6BF6101C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73F4EED-77C3-4D09-80F8-B8A05A582EA8}"/>
              </a:ext>
            </a:extLst>
          </p:cNvPr>
          <p:cNvSpPr txBox="1"/>
          <p:nvPr/>
        </p:nvSpPr>
        <p:spPr>
          <a:xfrm>
            <a:off x="5375564" y="1607129"/>
            <a:ext cx="385156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Trebuchet MS" panose="020B0603020202020204" pitchFamily="34" charset="0"/>
              </a:rPr>
              <a:t>Maidan 2013 and</a:t>
            </a:r>
          </a:p>
        </p:txBody>
      </p:sp>
    </p:spTree>
    <p:extLst>
      <p:ext uri="{BB962C8B-B14F-4D97-AF65-F5344CB8AC3E}">
        <p14:creationId xmlns:p14="http://schemas.microsoft.com/office/powerpoint/2010/main" val="24004476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9897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again war. Not in Europe, but it affects us, the world is getting smaller. How similar the pictures are. 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2556C6-DEF4-4112-83F5-8CF496C8A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73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6791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 produces refugees. The refugee crisis was not solved in solidarity. 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77804F8-B0CB-444C-9BE4-A4C8AE4AD8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12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24D0F50-8295-401B-A7F5-F2FF1EEA0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992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8240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Italians, Spaniards and Greeks are left alone with the boat people for a long time. 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BA42E9D-0D6C-49B9-A9B5-E0204CE97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CAD53EC-7829-46D6-A48C-21C4145F4E17}"/>
              </a:ext>
            </a:extLst>
          </p:cNvPr>
          <p:cNvSpPr txBox="1"/>
          <p:nvPr/>
        </p:nvSpPr>
        <p:spPr>
          <a:xfrm>
            <a:off x="7841672" y="4565395"/>
            <a:ext cx="40732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600" dirty="0" err="1">
                <a:latin typeface="Trebuchet MS" panose="020B0603020202020204" pitchFamily="34" charset="0"/>
              </a:rPr>
              <a:t>Refugees</a:t>
            </a:r>
            <a:r>
              <a:rPr lang="de-DE" sz="3600" dirty="0">
                <a:latin typeface="Trebuchet MS" panose="020B0603020202020204" pitchFamily="34" charset="0"/>
              </a:rPr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12098229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3780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 foot on the Balkan route to the EU 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C05A667-40E3-4495-AB17-24058D085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1CEB828-06D2-40CB-8FC7-CDE06070FD70}"/>
              </a:ext>
            </a:extLst>
          </p:cNvPr>
          <p:cNvSpPr txBox="1"/>
          <p:nvPr/>
        </p:nvSpPr>
        <p:spPr>
          <a:xfrm>
            <a:off x="7841672" y="4565395"/>
            <a:ext cx="40732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600" dirty="0" err="1">
                <a:latin typeface="Trebuchet MS" panose="020B0603020202020204" pitchFamily="34" charset="0"/>
              </a:rPr>
              <a:t>Refugees</a:t>
            </a:r>
            <a:r>
              <a:rPr lang="de-DE" sz="3600" dirty="0">
                <a:latin typeface="Trebuchet MS" panose="020B0603020202020204" pitchFamily="34" charset="0"/>
              </a:rPr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14595384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2909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Europe </a:t>
            </a:r>
            <a:r>
              <a:rPr lang="de-DE" dirty="0" err="1"/>
              <a:t>builds</a:t>
            </a:r>
            <a:r>
              <a:rPr lang="de-DE" dirty="0"/>
              <a:t> </a:t>
            </a:r>
            <a:r>
              <a:rPr lang="de-DE" dirty="0" err="1"/>
              <a:t>borders</a:t>
            </a:r>
            <a:r>
              <a:rPr lang="de-DE" dirty="0"/>
              <a:t> </a:t>
            </a:r>
            <a:r>
              <a:rPr lang="de-DE" dirty="0" err="1"/>
              <a:t>again</a:t>
            </a:r>
            <a:r>
              <a:rPr lang="de-DE" dirty="0"/>
              <a:t>.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FEC9993-D092-4507-85D8-712936903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C86169B-6A61-41AE-A39C-75C93B23E76C}"/>
              </a:ext>
            </a:extLst>
          </p:cNvPr>
          <p:cNvSpPr txBox="1"/>
          <p:nvPr/>
        </p:nvSpPr>
        <p:spPr>
          <a:xfrm>
            <a:off x="7841672" y="4565395"/>
            <a:ext cx="40732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600" dirty="0">
                <a:latin typeface="Trebuchet MS" panose="020B0603020202020204" pitchFamily="34" charset="0"/>
              </a:rPr>
              <a:t>Borders 2015</a:t>
            </a:r>
          </a:p>
        </p:txBody>
      </p:sp>
    </p:spTree>
    <p:extLst>
      <p:ext uri="{BB962C8B-B14F-4D97-AF65-F5344CB8AC3E}">
        <p14:creationId xmlns:p14="http://schemas.microsoft.com/office/powerpoint/2010/main" val="17361679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7779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Under the PIS party, Poland is becoming a problem for the rules of law in the EU. 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0552388-9553-4A47-B742-C74F8DA6A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B830A08-5A39-4230-A42D-CC0A16121A52}"/>
              </a:ext>
            </a:extLst>
          </p:cNvPr>
          <p:cNvSpPr txBox="1"/>
          <p:nvPr/>
        </p:nvSpPr>
        <p:spPr>
          <a:xfrm>
            <a:off x="7841672" y="4565395"/>
            <a:ext cx="40732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600" dirty="0" err="1">
                <a:latin typeface="Trebuchet MS" panose="020B0603020202020204" pitchFamily="34" charset="0"/>
              </a:rPr>
              <a:t>Poland</a:t>
            </a:r>
            <a:r>
              <a:rPr lang="de-DE" sz="3600" dirty="0">
                <a:latin typeface="Trebuchet MS" panose="020B0603020202020204" pitchFamily="34" charset="0"/>
              </a:rPr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20897037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9040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can't be true, the Brits are OUT. Not from the World Cup, but from the EU. Unbelievable!!! 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C02E0B8-BC79-430A-83D9-CA219862E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580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9187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Greta Thunberg is trying to shake the world public, our earth is in danger. The EU prefers to wait.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7E4A6CF-7351-4E35-AAA9-5DCD700ADE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514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888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 unexpected or expected attack on our health, the EU behaves in solidarity but not as one. 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DBB97B6-B509-48AA-83C3-4744049E70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377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5488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war outside the EU with many implications for the EU. 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8A81F7-D167-448B-979B-9EF26D86E6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651DE61-BF47-46C2-9ABF-CD26B3DC5B32}"/>
              </a:ext>
            </a:extLst>
          </p:cNvPr>
          <p:cNvSpPr txBox="1"/>
          <p:nvPr/>
        </p:nvSpPr>
        <p:spPr>
          <a:xfrm>
            <a:off x="6968836" y="4627418"/>
            <a:ext cx="505690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600" dirty="0">
                <a:latin typeface="Trebuchet MS" panose="020B0603020202020204" pitchFamily="34" charset="0"/>
              </a:rPr>
              <a:t>War 2022</a:t>
            </a:r>
          </a:p>
        </p:txBody>
      </p:sp>
    </p:spTree>
    <p:extLst>
      <p:ext uri="{BB962C8B-B14F-4D97-AF65-F5344CB8AC3E}">
        <p14:creationId xmlns:p14="http://schemas.microsoft.com/office/powerpoint/2010/main" val="1026548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FD0333-81E5-4821-8DA0-1EF0173A1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3309" y="309713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A turbulent and moving story</a:t>
            </a:r>
            <a:br>
              <a:rPr lang="en-US" sz="4000" dirty="0"/>
            </a:br>
            <a:r>
              <a:rPr lang="en-US" sz="4000" dirty="0"/>
              <a:t>without happy end.</a:t>
            </a:r>
            <a:br>
              <a:rPr lang="de-DE" dirty="0"/>
            </a:br>
            <a:r>
              <a:rPr lang="en-US" dirty="0"/>
              <a:t>That was the past! </a:t>
            </a:r>
            <a:br>
              <a:rPr lang="en-US" dirty="0"/>
            </a:br>
            <a:r>
              <a:rPr lang="en-US" dirty="0"/>
              <a:t>How to proceed? 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48EFE88-1226-4828-8143-31413C90D2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13747"/>
            <a:ext cx="9144000" cy="563562"/>
          </a:xfrm>
        </p:spPr>
        <p:txBody>
          <a:bodyPr/>
          <a:lstStyle/>
          <a:p>
            <a:r>
              <a:rPr lang="de-DE" dirty="0"/>
              <a:t>1957 - 2022</a:t>
            </a:r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F4EB10EA-50F7-43DD-9FCE-1A363AF8BE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8" y="119062"/>
          <a:ext cx="3261601" cy="1771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F4EB10EA-50F7-43DD-9FCE-1A363AF8BE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8" y="119062"/>
                        <a:ext cx="3261601" cy="17710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6DC73E6E-7EBB-4ECC-B75E-8E0EB81852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673" y="416418"/>
            <a:ext cx="2954058" cy="10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358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FD0333-81E5-4821-8DA0-1EF0173A1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2582" y="4053982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dirty="0"/>
              <a:t>What do you expect from the EU for </a:t>
            </a:r>
            <a:br>
              <a:rPr lang="en-US" sz="4000" dirty="0"/>
            </a:br>
            <a:r>
              <a:rPr lang="en-US" sz="4000" dirty="0"/>
              <a:t>your FUTURE? </a:t>
            </a:r>
            <a:endParaRPr lang="de-DE" dirty="0"/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F4EB10EA-50F7-43DD-9FCE-1A363AF8BE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8" y="119062"/>
          <a:ext cx="3261601" cy="1771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F4EB10EA-50F7-43DD-9FCE-1A363AF8BE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8" y="119062"/>
                        <a:ext cx="3261601" cy="17710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6DC73E6E-7EBB-4ECC-B75E-8E0EB81852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673" y="416418"/>
            <a:ext cx="2954058" cy="1026536"/>
          </a:xfrm>
          <a:prstGeom prst="rect">
            <a:avLst/>
          </a:prstGeom>
        </p:spPr>
      </p:pic>
      <p:graphicFrame>
        <p:nvGraphicFramePr>
          <p:cNvPr id="16" name="Objekt 15">
            <a:extLst>
              <a:ext uri="{FF2B5EF4-FFF2-40B4-BE49-F238E27FC236}">
                <a16:creationId xmlns:a16="http://schemas.microsoft.com/office/drawing/2014/main" id="{C68302A9-9417-48BE-8321-CA5E74E3B5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3880222"/>
              </p:ext>
            </p:extLst>
          </p:nvPr>
        </p:nvGraphicFramePr>
        <p:xfrm>
          <a:off x="4296568" y="-215437"/>
          <a:ext cx="35988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8418960" imgH="12698280" progId="">
                  <p:embed/>
                </p:oleObj>
              </mc:Choice>
              <mc:Fallback>
                <p:oleObj r:id="rId5" imgW="8418960" imgH="12698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96568" y="-215437"/>
                        <a:ext cx="35988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6464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20FD24E-3472-4FB6-9A6B-6F6F51560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63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28B1A31-FCA9-4B26-BFCB-49A3C82B29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913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7E91D0D2-3402-4603-9A3D-74165E015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53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5916183E-B35E-4561-A6C7-0E70CCE96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8600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 9. Mai 1950: he </a:t>
            </a:r>
            <a:r>
              <a:rPr lang="de-DE" dirty="0" err="1"/>
              <a:t>made</a:t>
            </a:r>
            <a:r>
              <a:rPr lang="de-DE" dirty="0"/>
              <a:t> a </a:t>
            </a:r>
            <a:r>
              <a:rPr lang="de-DE" dirty="0" err="1"/>
              <a:t>revolutionary</a:t>
            </a:r>
            <a:r>
              <a:rPr lang="de-DE" dirty="0"/>
              <a:t> </a:t>
            </a:r>
            <a:r>
              <a:rPr lang="de-DE" dirty="0" err="1"/>
              <a:t>proposal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The European </a:t>
            </a:r>
            <a:r>
              <a:rPr lang="de-DE" dirty="0" err="1"/>
              <a:t>Nations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together</a:t>
            </a:r>
            <a:r>
              <a:rPr lang="de-DE" dirty="0"/>
              <a:t> </a:t>
            </a:r>
            <a:r>
              <a:rPr lang="de-DE" dirty="0" err="1"/>
              <a:t>closely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build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industrial</a:t>
            </a:r>
            <a:r>
              <a:rPr lang="de-DE" dirty="0"/>
              <a:t> </a:t>
            </a:r>
            <a:r>
              <a:rPr lang="de-DE" dirty="0" err="1"/>
              <a:t>economies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3731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A245209-8C54-460F-9B0A-D3D250167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080" y="5114360"/>
            <a:ext cx="1137156" cy="1743639"/>
          </a:xfrm>
          <a:prstGeom prst="rect">
            <a:avLst/>
          </a:prstGeom>
        </p:spPr>
      </p:pic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777640" imgH="3136320" progId="">
                  <p:embed/>
                </p:oleObj>
              </mc:Choice>
              <mc:Fallback>
                <p:oleObj r:id="rId3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9509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25. März 1957 (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days</a:t>
            </a:r>
            <a:r>
              <a:rPr lang="de-DE" dirty="0"/>
              <a:t> </a:t>
            </a:r>
            <a:r>
              <a:rPr lang="de-DE" dirty="0" err="1"/>
              <a:t>later</a:t>
            </a:r>
            <a:r>
              <a:rPr lang="de-DE" dirty="0"/>
              <a:t> I was </a:t>
            </a:r>
            <a:r>
              <a:rPr lang="de-DE" dirty="0" err="1"/>
              <a:t>born</a:t>
            </a:r>
            <a:r>
              <a:rPr lang="de-DE" dirty="0"/>
              <a:t>!) </a:t>
            </a:r>
            <a:r>
              <a:rPr lang="en-US" dirty="0"/>
              <a:t>the Roman treaties establishing the EEC were signed. </a:t>
            </a:r>
          </a:p>
          <a:p>
            <a:r>
              <a:rPr lang="en-US" dirty="0"/>
              <a:t>The European nations BE, DE, FR, IT, LU, NL (three large and three small) form the nucleus of the EU. 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82B574-27FC-4A94-BE2D-48A974D46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46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1055</Words>
  <Application>Microsoft Office PowerPoint</Application>
  <PresentationFormat>Breitbild</PresentationFormat>
  <Paragraphs>74</Paragraphs>
  <Slides>49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Trebuchet MS</vt:lpstr>
      <vt:lpstr>Office</vt:lpstr>
      <vt:lpstr>The History of the  European Union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 turbulent and moving story without happy end. That was the past!  How to proceed? </vt:lpstr>
      <vt:lpstr>What do you expect from the EU for  your FUTURE?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Geschichte der Europäischen Union</dc:title>
  <dc:creator>Susanne Gründler</dc:creator>
  <cp:lastModifiedBy>Susanne Gründler</cp:lastModifiedBy>
  <cp:revision>28</cp:revision>
  <dcterms:created xsi:type="dcterms:W3CDTF">2022-02-26T06:06:11Z</dcterms:created>
  <dcterms:modified xsi:type="dcterms:W3CDTF">2022-06-27T12:42:57Z</dcterms:modified>
</cp:coreProperties>
</file>