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oriyakumarlaxiya@outlook.de" initials="s" lastIdx="16" clrIdx="0">
    <p:extLst>
      <p:ext uri="{19B8F6BF-5375-455C-9EA6-DF929625EA0E}">
        <p15:presenceInfo xmlns:p15="http://schemas.microsoft.com/office/powerpoint/2012/main" userId="6878af4b11de477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2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21T16:12:35.662" idx="1">
    <p:pos x="10" y="10"/>
    <p:text>Wir alle kennen mittlerweile die Antwort und haben sogar schon Bewohner der Insel getroffen. Deswegen kommt hier nur nochmal kurz ein Überblick zum Auffrischen. </p:text>
    <p:extLst>
      <p:ext uri="{C676402C-5697-4E1C-873F-D02D1690AC5C}">
        <p15:threadingInfo xmlns:p15="http://schemas.microsoft.com/office/powerpoint/2012/main" timeZoneBias="-120"/>
      </p:ext>
    </p:extLst>
  </p:cm>
  <p:cm authorId="1" dt="2020-05-21T16:14:26.436" idx="2">
    <p:pos x="106" y="106"/>
    <p:text>Die Amtssprache ist zwar französisch, im alltäglichen Umgang verwenden die Bewohner aber überwiegend Kreolisch. Kreolisch leitet sich vom französischen ab und ist eine Mischung aus verschiedenen Sprachen und Dialekten.</p:text>
    <p:extLst>
      <p:ext uri="{C676402C-5697-4E1C-873F-D02D1690AC5C}">
        <p15:threadingInfo xmlns:p15="http://schemas.microsoft.com/office/powerpoint/2012/main" timeZoneBias="-120"/>
      </p:ext>
    </p:extLst>
  </p:cm>
  <p:cm authorId="1" dt="2020-05-21T16:15:06.843" idx="3">
    <p:pos x="202" y="202"/>
    <p:text>Die Insel ist eine französische Überseeregion</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5-21T16:15:55.994" idx="4">
    <p:pos x="10" y="10"/>
    <p:text>Die Insel ist auch für den Export von Rohrzucker, Vanille und Rum bekannt.</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5-21T16:16:47.822" idx="5">
    <p:pos x="10" y="10"/>
    <p:text>Nach Pedro Mascaranhas wurden auch die Maskarenen benannt.</p:text>
    <p:extLst>
      <p:ext uri="{C676402C-5697-4E1C-873F-D02D1690AC5C}">
        <p15:threadingInfo xmlns:p15="http://schemas.microsoft.com/office/powerpoint/2012/main" timeZoneBias="-120"/>
      </p:ext>
    </p:extLst>
  </p:cm>
  <p:cm authorId="1" dt="2020-05-21T16:18:06.380" idx="6">
    <p:pos x="106" y="106"/>
    <p:text>Die Insel wurde von den Portugiesen, Holländern und Engländern auf dem Weg nach Indien genutzt.</p:text>
    <p:extLst>
      <p:ext uri="{C676402C-5697-4E1C-873F-D02D1690AC5C}">
        <p15:threadingInfo xmlns:p15="http://schemas.microsoft.com/office/powerpoint/2012/main" timeZoneBias="-120"/>
      </p:ext>
    </p:extLst>
  </p:cm>
  <p:cm authorId="1" dt="2020-05-21T16:19:14.921" idx="7">
    <p:pos x="3169" y="3216"/>
    <p:text>Sklaven waren ab 1670 auf der Insel gestattet</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5-21T16:20:33.934" idx="8">
    <p:pos x="10" y="10"/>
    <p:text>Viele der Sklaven arbeiteten auf Kaffeeplantagen </p:text>
    <p:extLst>
      <p:ext uri="{C676402C-5697-4E1C-873F-D02D1690AC5C}">
        <p15:threadingInfo xmlns:p15="http://schemas.microsoft.com/office/powerpoint/2012/main" timeZoneBias="-120"/>
      </p:ext>
    </p:extLst>
  </p:cm>
  <p:cm authorId="1" dt="2020-05-21T16:22:06.063" idx="9">
    <p:pos x="106" y="106"/>
    <p:text>Viele Sklaven flohen, mehrere Tausende sicherten sich durch Überfälle auf Landbesitzer ihre Existenz und bauen sie weiter auf. Mitte des 18. Jahrhunderts erreicht diese Bewegung ihren Höhepunkt.</p:text>
    <p:extLst>
      <p:ext uri="{C676402C-5697-4E1C-873F-D02D1690AC5C}">
        <p15:threadingInfo xmlns:p15="http://schemas.microsoft.com/office/powerpoint/2012/main" timeZoneBias="-120"/>
      </p:ext>
    </p:extLst>
  </p:cm>
  <p:cm authorId="1" dt="2020-05-21T16:23:52.496" idx="10">
    <p:pos x="202" y="202"/>
    <p:text>1793 wurde die Sklaverei eigentlich verboten. Die Kolonialversammlung von La Réunion ignorierte dieses verbot aber. Unter Napoleons Herrschaft wurde sie wieder erlaubt.</p:text>
    <p:extLst>
      <p:ext uri="{C676402C-5697-4E1C-873F-D02D1690AC5C}">
        <p15:threadingInfo xmlns:p15="http://schemas.microsoft.com/office/powerpoint/2012/main" timeZoneBias="-120"/>
      </p:ext>
    </p:extLst>
  </p:cm>
  <p:cm authorId="1" dt="2020-05-21T16:25:24.197" idx="11">
    <p:pos x="298" y="298"/>
    <p:text>Trotz Abschaffung der Sklaverei 1848 blieben viele als Zwangsarbeiter um ihre Existenz zu sichern.</p:text>
    <p:extLst>
      <p:ext uri="{C676402C-5697-4E1C-873F-D02D1690AC5C}">
        <p15:threadingInfo xmlns:p15="http://schemas.microsoft.com/office/powerpoint/2012/main" timeZoneBias="-120"/>
      </p:ext>
    </p:extLst>
  </p:cm>
  <p:cm authorId="1" dt="2020-05-21T16:28:41.723" idx="12">
    <p:pos x="394" y="394"/>
    <p:text>1946 entstand ein wirtschaftlicher und sozialer Anpassungsdruck, Urbanisierung und die Anzahl an Beamten und Büroangestellten stieg rasant. Die Arbeit in der traditionellen Landwirtschaft sank.</p:text>
    <p:extLst>
      <p:ext uri="{C676402C-5697-4E1C-873F-D02D1690AC5C}">
        <p15:threadingInfo xmlns:p15="http://schemas.microsoft.com/office/powerpoint/2012/main" timeZoneBias="-120"/>
      </p:ext>
    </p:extLst>
  </p:cm>
  <p:cm authorId="1" dt="2020-05-21T16:30:55.981" idx="13">
    <p:pos x="490" y="490"/>
    <p:text>In den 50er und 60er Jahren war die Geburtenrate sehr hoch. Zudem belasteten die zunehmende Landflucht und Arbeitslosigkeit die Insel. Es kam zu sozialen Konflikten und viele waren von den sozialen Leistungen Frankreichs abhängig und wanderten aus.</p:text>
    <p:extLst>
      <p:ext uri="{C676402C-5697-4E1C-873F-D02D1690AC5C}">
        <p15:threadingInfo xmlns:p15="http://schemas.microsoft.com/office/powerpoint/2012/main" timeZoneBias="-120"/>
      </p:ext>
    </p:extLst>
  </p:cm>
  <p:cm authorId="1" dt="2020-05-21T16:33:07.005" idx="14">
    <p:pos x="586" y="586"/>
    <p:text>Im Laufe der Zeit kam es zwar zur Modernisierung in verschiedenen Bereichen, jedoch herrscht innerlich wirtschaftlichliche Ungleichheit zwischen dem wohlhabenden Norden und dem traditionellen Süden der Insel.</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5-21T16:34:59.465" idx="15">
    <p:pos x="10" y="10"/>
    <p:text>Der Name „Séga“ kommt aus Suaheli, einer Sprache, die vor allem in Ostafrika verbreitet ist.</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5-21T16:35:58.165" idx="16">
    <p:pos x="10" y="10"/>
    <p:text>Die Umzüge finden eher in den größeren Städten wie Saint- Denis statt.</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1CA46-6CE0-E442-B327-0A8F655F71B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9F523F2-56A5-5849-83FE-A1B7841759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1542A12D-1E8B-2545-8670-6E1E3F9F30C6}"/>
              </a:ext>
            </a:extLst>
          </p:cNvPr>
          <p:cNvSpPr>
            <a:spLocks noGrp="1"/>
          </p:cNvSpPr>
          <p:nvPr>
            <p:ph type="dt" sz="half" idx="10"/>
          </p:nvPr>
        </p:nvSpPr>
        <p:spPr/>
        <p:txBody>
          <a:bodyPr/>
          <a:lstStyle/>
          <a:p>
            <a:fld id="{BEACF3BD-78F8-C04E-8D2A-F59298A67D22}" type="datetimeFigureOut">
              <a:rPr lang="de-DE" smtClean="0"/>
              <a:t>18.06.2020</a:t>
            </a:fld>
            <a:endParaRPr lang="de-DE"/>
          </a:p>
        </p:txBody>
      </p:sp>
      <p:sp>
        <p:nvSpPr>
          <p:cNvPr id="5" name="Fußzeilenplatzhalter 4">
            <a:extLst>
              <a:ext uri="{FF2B5EF4-FFF2-40B4-BE49-F238E27FC236}">
                <a16:creationId xmlns:a16="http://schemas.microsoft.com/office/drawing/2014/main" id="{6F24190B-76C8-5943-8109-D2AF29E104C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825C516-855A-154E-82F2-6BAD999D9C07}"/>
              </a:ext>
            </a:extLst>
          </p:cNvPr>
          <p:cNvSpPr>
            <a:spLocks noGrp="1"/>
          </p:cNvSpPr>
          <p:nvPr>
            <p:ph type="sldNum" sz="quarter" idx="12"/>
          </p:nvPr>
        </p:nvSpPr>
        <p:spPr/>
        <p:txBody>
          <a:bodyPr/>
          <a:lstStyle/>
          <a:p>
            <a:fld id="{A4E6496A-47EB-BA42-B56D-FAC069245E23}" type="slidenum">
              <a:rPr lang="de-DE" smtClean="0"/>
              <a:t>‹Nr.›</a:t>
            </a:fld>
            <a:endParaRPr lang="de-DE"/>
          </a:p>
        </p:txBody>
      </p:sp>
    </p:spTree>
    <p:extLst>
      <p:ext uri="{BB962C8B-B14F-4D97-AF65-F5344CB8AC3E}">
        <p14:creationId xmlns:p14="http://schemas.microsoft.com/office/powerpoint/2010/main" val="151483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398AFE-BDA6-5D45-8485-53E826B8907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DBE1828-6160-2244-AEE3-334ADACD5CF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C2C87AC-A955-1A44-8189-DFA7D098E873}"/>
              </a:ext>
            </a:extLst>
          </p:cNvPr>
          <p:cNvSpPr>
            <a:spLocks noGrp="1"/>
          </p:cNvSpPr>
          <p:nvPr>
            <p:ph type="dt" sz="half" idx="10"/>
          </p:nvPr>
        </p:nvSpPr>
        <p:spPr/>
        <p:txBody>
          <a:bodyPr/>
          <a:lstStyle/>
          <a:p>
            <a:fld id="{BEACF3BD-78F8-C04E-8D2A-F59298A67D22}" type="datetimeFigureOut">
              <a:rPr lang="de-DE" smtClean="0"/>
              <a:t>18.06.2020</a:t>
            </a:fld>
            <a:endParaRPr lang="de-DE"/>
          </a:p>
        </p:txBody>
      </p:sp>
      <p:sp>
        <p:nvSpPr>
          <p:cNvPr id="5" name="Fußzeilenplatzhalter 4">
            <a:extLst>
              <a:ext uri="{FF2B5EF4-FFF2-40B4-BE49-F238E27FC236}">
                <a16:creationId xmlns:a16="http://schemas.microsoft.com/office/drawing/2014/main" id="{9B300A83-7DA5-2C43-A19C-55445BA6E86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8389327-A7A8-1F4E-A3A2-86142EAC72F0}"/>
              </a:ext>
            </a:extLst>
          </p:cNvPr>
          <p:cNvSpPr>
            <a:spLocks noGrp="1"/>
          </p:cNvSpPr>
          <p:nvPr>
            <p:ph type="sldNum" sz="quarter" idx="12"/>
          </p:nvPr>
        </p:nvSpPr>
        <p:spPr/>
        <p:txBody>
          <a:bodyPr/>
          <a:lstStyle/>
          <a:p>
            <a:fld id="{A4E6496A-47EB-BA42-B56D-FAC069245E23}" type="slidenum">
              <a:rPr lang="de-DE" smtClean="0"/>
              <a:t>‹Nr.›</a:t>
            </a:fld>
            <a:endParaRPr lang="de-DE"/>
          </a:p>
        </p:txBody>
      </p:sp>
    </p:spTree>
    <p:extLst>
      <p:ext uri="{BB962C8B-B14F-4D97-AF65-F5344CB8AC3E}">
        <p14:creationId xmlns:p14="http://schemas.microsoft.com/office/powerpoint/2010/main" val="2450701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65CAFB7-88A5-3B47-93E7-75375938AB8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FFE2DD5-FE6F-1747-B1E5-290302DF908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C6673B2-480D-0C45-A923-ED48A03E1BB9}"/>
              </a:ext>
            </a:extLst>
          </p:cNvPr>
          <p:cNvSpPr>
            <a:spLocks noGrp="1"/>
          </p:cNvSpPr>
          <p:nvPr>
            <p:ph type="dt" sz="half" idx="10"/>
          </p:nvPr>
        </p:nvSpPr>
        <p:spPr/>
        <p:txBody>
          <a:bodyPr/>
          <a:lstStyle/>
          <a:p>
            <a:fld id="{BEACF3BD-78F8-C04E-8D2A-F59298A67D22}" type="datetimeFigureOut">
              <a:rPr lang="de-DE" smtClean="0"/>
              <a:t>18.06.2020</a:t>
            </a:fld>
            <a:endParaRPr lang="de-DE"/>
          </a:p>
        </p:txBody>
      </p:sp>
      <p:sp>
        <p:nvSpPr>
          <p:cNvPr id="5" name="Fußzeilenplatzhalter 4">
            <a:extLst>
              <a:ext uri="{FF2B5EF4-FFF2-40B4-BE49-F238E27FC236}">
                <a16:creationId xmlns:a16="http://schemas.microsoft.com/office/drawing/2014/main" id="{181C9A09-2E82-0B4C-AA01-210D7BFD64B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684601B-8B4C-B74D-8A64-F9ACA9B37D55}"/>
              </a:ext>
            </a:extLst>
          </p:cNvPr>
          <p:cNvSpPr>
            <a:spLocks noGrp="1"/>
          </p:cNvSpPr>
          <p:nvPr>
            <p:ph type="sldNum" sz="quarter" idx="12"/>
          </p:nvPr>
        </p:nvSpPr>
        <p:spPr/>
        <p:txBody>
          <a:bodyPr/>
          <a:lstStyle/>
          <a:p>
            <a:fld id="{A4E6496A-47EB-BA42-B56D-FAC069245E23}" type="slidenum">
              <a:rPr lang="de-DE" smtClean="0"/>
              <a:t>‹Nr.›</a:t>
            </a:fld>
            <a:endParaRPr lang="de-DE"/>
          </a:p>
        </p:txBody>
      </p:sp>
    </p:spTree>
    <p:extLst>
      <p:ext uri="{BB962C8B-B14F-4D97-AF65-F5344CB8AC3E}">
        <p14:creationId xmlns:p14="http://schemas.microsoft.com/office/powerpoint/2010/main" val="417248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810DE-7AF4-BF46-A8B2-011DD9A24BB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BDC0C84-D04B-5C47-8AB5-8539996769B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37F8019-7A44-3E41-AF0B-B8A946A06439}"/>
              </a:ext>
            </a:extLst>
          </p:cNvPr>
          <p:cNvSpPr>
            <a:spLocks noGrp="1"/>
          </p:cNvSpPr>
          <p:nvPr>
            <p:ph type="dt" sz="half" idx="10"/>
          </p:nvPr>
        </p:nvSpPr>
        <p:spPr/>
        <p:txBody>
          <a:bodyPr/>
          <a:lstStyle/>
          <a:p>
            <a:fld id="{BEACF3BD-78F8-C04E-8D2A-F59298A67D22}" type="datetimeFigureOut">
              <a:rPr lang="de-DE" smtClean="0"/>
              <a:t>18.06.2020</a:t>
            </a:fld>
            <a:endParaRPr lang="de-DE"/>
          </a:p>
        </p:txBody>
      </p:sp>
      <p:sp>
        <p:nvSpPr>
          <p:cNvPr id="5" name="Fußzeilenplatzhalter 4">
            <a:extLst>
              <a:ext uri="{FF2B5EF4-FFF2-40B4-BE49-F238E27FC236}">
                <a16:creationId xmlns:a16="http://schemas.microsoft.com/office/drawing/2014/main" id="{D9EBCD68-6068-F24A-93CF-51D5FB6E58B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299D6BD-E822-F24F-9DCC-F76F34E629EC}"/>
              </a:ext>
            </a:extLst>
          </p:cNvPr>
          <p:cNvSpPr>
            <a:spLocks noGrp="1"/>
          </p:cNvSpPr>
          <p:nvPr>
            <p:ph type="sldNum" sz="quarter" idx="12"/>
          </p:nvPr>
        </p:nvSpPr>
        <p:spPr/>
        <p:txBody>
          <a:bodyPr/>
          <a:lstStyle/>
          <a:p>
            <a:fld id="{A4E6496A-47EB-BA42-B56D-FAC069245E23}" type="slidenum">
              <a:rPr lang="de-DE" smtClean="0"/>
              <a:t>‹Nr.›</a:t>
            </a:fld>
            <a:endParaRPr lang="de-DE"/>
          </a:p>
        </p:txBody>
      </p:sp>
    </p:spTree>
    <p:extLst>
      <p:ext uri="{BB962C8B-B14F-4D97-AF65-F5344CB8AC3E}">
        <p14:creationId xmlns:p14="http://schemas.microsoft.com/office/powerpoint/2010/main" val="367395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C0405-58F6-934C-B4D2-AEFBEB70BE0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93F4F77-3BAE-FF4C-B57A-56D6BC666A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C265FA6-F655-314C-865E-95822614C37B}"/>
              </a:ext>
            </a:extLst>
          </p:cNvPr>
          <p:cNvSpPr>
            <a:spLocks noGrp="1"/>
          </p:cNvSpPr>
          <p:nvPr>
            <p:ph type="dt" sz="half" idx="10"/>
          </p:nvPr>
        </p:nvSpPr>
        <p:spPr/>
        <p:txBody>
          <a:bodyPr/>
          <a:lstStyle/>
          <a:p>
            <a:fld id="{BEACF3BD-78F8-C04E-8D2A-F59298A67D22}" type="datetimeFigureOut">
              <a:rPr lang="de-DE" smtClean="0"/>
              <a:t>18.06.2020</a:t>
            </a:fld>
            <a:endParaRPr lang="de-DE"/>
          </a:p>
        </p:txBody>
      </p:sp>
      <p:sp>
        <p:nvSpPr>
          <p:cNvPr id="5" name="Fußzeilenplatzhalter 4">
            <a:extLst>
              <a:ext uri="{FF2B5EF4-FFF2-40B4-BE49-F238E27FC236}">
                <a16:creationId xmlns:a16="http://schemas.microsoft.com/office/drawing/2014/main" id="{61E5E9DA-C803-6C4E-8094-F32B96132A7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FC92FDF-A175-C845-A20F-97041C9B73DD}"/>
              </a:ext>
            </a:extLst>
          </p:cNvPr>
          <p:cNvSpPr>
            <a:spLocks noGrp="1"/>
          </p:cNvSpPr>
          <p:nvPr>
            <p:ph type="sldNum" sz="quarter" idx="12"/>
          </p:nvPr>
        </p:nvSpPr>
        <p:spPr/>
        <p:txBody>
          <a:bodyPr/>
          <a:lstStyle/>
          <a:p>
            <a:fld id="{A4E6496A-47EB-BA42-B56D-FAC069245E23}" type="slidenum">
              <a:rPr lang="de-DE" smtClean="0"/>
              <a:t>‹Nr.›</a:t>
            </a:fld>
            <a:endParaRPr lang="de-DE"/>
          </a:p>
        </p:txBody>
      </p:sp>
    </p:spTree>
    <p:extLst>
      <p:ext uri="{BB962C8B-B14F-4D97-AF65-F5344CB8AC3E}">
        <p14:creationId xmlns:p14="http://schemas.microsoft.com/office/powerpoint/2010/main" val="3051220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D85C7B-FA63-E443-89C1-FF8CA722468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CB50043-C875-F840-B977-16AAFE62B55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4666C1F-0A15-BC49-9575-A1B5B590DBC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D37550A-BA6D-D044-82B3-FD9960D05B0E}"/>
              </a:ext>
            </a:extLst>
          </p:cNvPr>
          <p:cNvSpPr>
            <a:spLocks noGrp="1"/>
          </p:cNvSpPr>
          <p:nvPr>
            <p:ph type="dt" sz="half" idx="10"/>
          </p:nvPr>
        </p:nvSpPr>
        <p:spPr/>
        <p:txBody>
          <a:bodyPr/>
          <a:lstStyle/>
          <a:p>
            <a:fld id="{BEACF3BD-78F8-C04E-8D2A-F59298A67D22}" type="datetimeFigureOut">
              <a:rPr lang="de-DE" smtClean="0"/>
              <a:t>18.06.2020</a:t>
            </a:fld>
            <a:endParaRPr lang="de-DE"/>
          </a:p>
        </p:txBody>
      </p:sp>
      <p:sp>
        <p:nvSpPr>
          <p:cNvPr id="6" name="Fußzeilenplatzhalter 5">
            <a:extLst>
              <a:ext uri="{FF2B5EF4-FFF2-40B4-BE49-F238E27FC236}">
                <a16:creationId xmlns:a16="http://schemas.microsoft.com/office/drawing/2014/main" id="{83995D06-6887-C142-8EE5-E57D06BDD76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2327D75-CEF2-1247-9189-2661BEFD21AA}"/>
              </a:ext>
            </a:extLst>
          </p:cNvPr>
          <p:cNvSpPr>
            <a:spLocks noGrp="1"/>
          </p:cNvSpPr>
          <p:nvPr>
            <p:ph type="sldNum" sz="quarter" idx="12"/>
          </p:nvPr>
        </p:nvSpPr>
        <p:spPr/>
        <p:txBody>
          <a:bodyPr/>
          <a:lstStyle/>
          <a:p>
            <a:fld id="{A4E6496A-47EB-BA42-B56D-FAC069245E23}" type="slidenum">
              <a:rPr lang="de-DE" smtClean="0"/>
              <a:t>‹Nr.›</a:t>
            </a:fld>
            <a:endParaRPr lang="de-DE"/>
          </a:p>
        </p:txBody>
      </p:sp>
    </p:spTree>
    <p:extLst>
      <p:ext uri="{BB962C8B-B14F-4D97-AF65-F5344CB8AC3E}">
        <p14:creationId xmlns:p14="http://schemas.microsoft.com/office/powerpoint/2010/main" val="1222518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408FD4-A969-0448-89EF-AA272588D5D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70699F3-8A26-BC40-A0CC-7A0E0D7585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013B621-31C4-F04A-8DF9-03C82F25A24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A983BD6-9780-7544-9BF2-B56F3B67F2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E5A603-50C8-9C46-B8AC-5288CA09D32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C642AE1-5B48-E340-9BF7-5B1F55CAB0C4}"/>
              </a:ext>
            </a:extLst>
          </p:cNvPr>
          <p:cNvSpPr>
            <a:spLocks noGrp="1"/>
          </p:cNvSpPr>
          <p:nvPr>
            <p:ph type="dt" sz="half" idx="10"/>
          </p:nvPr>
        </p:nvSpPr>
        <p:spPr/>
        <p:txBody>
          <a:bodyPr/>
          <a:lstStyle/>
          <a:p>
            <a:fld id="{BEACF3BD-78F8-C04E-8D2A-F59298A67D22}" type="datetimeFigureOut">
              <a:rPr lang="de-DE" smtClean="0"/>
              <a:t>18.06.2020</a:t>
            </a:fld>
            <a:endParaRPr lang="de-DE"/>
          </a:p>
        </p:txBody>
      </p:sp>
      <p:sp>
        <p:nvSpPr>
          <p:cNvPr id="8" name="Fußzeilenplatzhalter 7">
            <a:extLst>
              <a:ext uri="{FF2B5EF4-FFF2-40B4-BE49-F238E27FC236}">
                <a16:creationId xmlns:a16="http://schemas.microsoft.com/office/drawing/2014/main" id="{5A679140-D6DE-C54F-802D-088E9BDE377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92A0A81-C0C7-114A-B8FC-1D96678B96B6}"/>
              </a:ext>
            </a:extLst>
          </p:cNvPr>
          <p:cNvSpPr>
            <a:spLocks noGrp="1"/>
          </p:cNvSpPr>
          <p:nvPr>
            <p:ph type="sldNum" sz="quarter" idx="12"/>
          </p:nvPr>
        </p:nvSpPr>
        <p:spPr/>
        <p:txBody>
          <a:bodyPr/>
          <a:lstStyle/>
          <a:p>
            <a:fld id="{A4E6496A-47EB-BA42-B56D-FAC069245E23}" type="slidenum">
              <a:rPr lang="de-DE" smtClean="0"/>
              <a:t>‹Nr.›</a:t>
            </a:fld>
            <a:endParaRPr lang="de-DE"/>
          </a:p>
        </p:txBody>
      </p:sp>
    </p:spTree>
    <p:extLst>
      <p:ext uri="{BB962C8B-B14F-4D97-AF65-F5344CB8AC3E}">
        <p14:creationId xmlns:p14="http://schemas.microsoft.com/office/powerpoint/2010/main" val="1991541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6FF09-A9C0-6543-BB4D-D76742BF203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555226A-492B-C941-80EC-916B593A8E20}"/>
              </a:ext>
            </a:extLst>
          </p:cNvPr>
          <p:cNvSpPr>
            <a:spLocks noGrp="1"/>
          </p:cNvSpPr>
          <p:nvPr>
            <p:ph type="dt" sz="half" idx="10"/>
          </p:nvPr>
        </p:nvSpPr>
        <p:spPr/>
        <p:txBody>
          <a:bodyPr/>
          <a:lstStyle/>
          <a:p>
            <a:fld id="{BEACF3BD-78F8-C04E-8D2A-F59298A67D22}" type="datetimeFigureOut">
              <a:rPr lang="de-DE" smtClean="0"/>
              <a:t>18.06.2020</a:t>
            </a:fld>
            <a:endParaRPr lang="de-DE"/>
          </a:p>
        </p:txBody>
      </p:sp>
      <p:sp>
        <p:nvSpPr>
          <p:cNvPr id="4" name="Fußzeilenplatzhalter 3">
            <a:extLst>
              <a:ext uri="{FF2B5EF4-FFF2-40B4-BE49-F238E27FC236}">
                <a16:creationId xmlns:a16="http://schemas.microsoft.com/office/drawing/2014/main" id="{F90E3917-1C60-594C-8370-20A150F6FE0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85C11DF7-FC59-6749-836F-5B4C3EE54271}"/>
              </a:ext>
            </a:extLst>
          </p:cNvPr>
          <p:cNvSpPr>
            <a:spLocks noGrp="1"/>
          </p:cNvSpPr>
          <p:nvPr>
            <p:ph type="sldNum" sz="quarter" idx="12"/>
          </p:nvPr>
        </p:nvSpPr>
        <p:spPr/>
        <p:txBody>
          <a:bodyPr/>
          <a:lstStyle/>
          <a:p>
            <a:fld id="{A4E6496A-47EB-BA42-B56D-FAC069245E23}" type="slidenum">
              <a:rPr lang="de-DE" smtClean="0"/>
              <a:t>‹Nr.›</a:t>
            </a:fld>
            <a:endParaRPr lang="de-DE"/>
          </a:p>
        </p:txBody>
      </p:sp>
    </p:spTree>
    <p:extLst>
      <p:ext uri="{BB962C8B-B14F-4D97-AF65-F5344CB8AC3E}">
        <p14:creationId xmlns:p14="http://schemas.microsoft.com/office/powerpoint/2010/main" val="58354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11144F4-D442-B846-A25B-7BD348D0FF09}"/>
              </a:ext>
            </a:extLst>
          </p:cNvPr>
          <p:cNvSpPr>
            <a:spLocks noGrp="1"/>
          </p:cNvSpPr>
          <p:nvPr>
            <p:ph type="dt" sz="half" idx="10"/>
          </p:nvPr>
        </p:nvSpPr>
        <p:spPr/>
        <p:txBody>
          <a:bodyPr/>
          <a:lstStyle/>
          <a:p>
            <a:fld id="{BEACF3BD-78F8-C04E-8D2A-F59298A67D22}" type="datetimeFigureOut">
              <a:rPr lang="de-DE" smtClean="0"/>
              <a:t>18.06.2020</a:t>
            </a:fld>
            <a:endParaRPr lang="de-DE"/>
          </a:p>
        </p:txBody>
      </p:sp>
      <p:sp>
        <p:nvSpPr>
          <p:cNvPr id="3" name="Fußzeilenplatzhalter 2">
            <a:extLst>
              <a:ext uri="{FF2B5EF4-FFF2-40B4-BE49-F238E27FC236}">
                <a16:creationId xmlns:a16="http://schemas.microsoft.com/office/drawing/2014/main" id="{5323048E-ABB7-2240-A960-B5C1B4961E4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5EE1C74-E4E6-E843-B5AB-D644BFE04EA1}"/>
              </a:ext>
            </a:extLst>
          </p:cNvPr>
          <p:cNvSpPr>
            <a:spLocks noGrp="1"/>
          </p:cNvSpPr>
          <p:nvPr>
            <p:ph type="sldNum" sz="quarter" idx="12"/>
          </p:nvPr>
        </p:nvSpPr>
        <p:spPr/>
        <p:txBody>
          <a:bodyPr/>
          <a:lstStyle/>
          <a:p>
            <a:fld id="{A4E6496A-47EB-BA42-B56D-FAC069245E23}" type="slidenum">
              <a:rPr lang="de-DE" smtClean="0"/>
              <a:t>‹Nr.›</a:t>
            </a:fld>
            <a:endParaRPr lang="de-DE"/>
          </a:p>
        </p:txBody>
      </p:sp>
    </p:spTree>
    <p:extLst>
      <p:ext uri="{BB962C8B-B14F-4D97-AF65-F5344CB8AC3E}">
        <p14:creationId xmlns:p14="http://schemas.microsoft.com/office/powerpoint/2010/main" val="2800108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36ABC2-033E-1B45-9ADC-E12FFBD5D64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214E53F-7746-0347-9019-47D8747241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3D7E808-5EAB-9748-B2B1-9AE6CB289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14FCCDF-C696-B442-8149-921DA100EA70}"/>
              </a:ext>
            </a:extLst>
          </p:cNvPr>
          <p:cNvSpPr>
            <a:spLocks noGrp="1"/>
          </p:cNvSpPr>
          <p:nvPr>
            <p:ph type="dt" sz="half" idx="10"/>
          </p:nvPr>
        </p:nvSpPr>
        <p:spPr/>
        <p:txBody>
          <a:bodyPr/>
          <a:lstStyle/>
          <a:p>
            <a:fld id="{BEACF3BD-78F8-C04E-8D2A-F59298A67D22}" type="datetimeFigureOut">
              <a:rPr lang="de-DE" smtClean="0"/>
              <a:t>18.06.2020</a:t>
            </a:fld>
            <a:endParaRPr lang="de-DE"/>
          </a:p>
        </p:txBody>
      </p:sp>
      <p:sp>
        <p:nvSpPr>
          <p:cNvPr id="6" name="Fußzeilenplatzhalter 5">
            <a:extLst>
              <a:ext uri="{FF2B5EF4-FFF2-40B4-BE49-F238E27FC236}">
                <a16:creationId xmlns:a16="http://schemas.microsoft.com/office/drawing/2014/main" id="{51F0FBFB-55D7-5D41-849D-7510A0384C2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828D6EB-18DA-AE49-84BE-10DCD2537344}"/>
              </a:ext>
            </a:extLst>
          </p:cNvPr>
          <p:cNvSpPr>
            <a:spLocks noGrp="1"/>
          </p:cNvSpPr>
          <p:nvPr>
            <p:ph type="sldNum" sz="quarter" idx="12"/>
          </p:nvPr>
        </p:nvSpPr>
        <p:spPr/>
        <p:txBody>
          <a:bodyPr/>
          <a:lstStyle/>
          <a:p>
            <a:fld id="{A4E6496A-47EB-BA42-B56D-FAC069245E23}" type="slidenum">
              <a:rPr lang="de-DE" smtClean="0"/>
              <a:t>‹Nr.›</a:t>
            </a:fld>
            <a:endParaRPr lang="de-DE"/>
          </a:p>
        </p:txBody>
      </p:sp>
    </p:spTree>
    <p:extLst>
      <p:ext uri="{BB962C8B-B14F-4D97-AF65-F5344CB8AC3E}">
        <p14:creationId xmlns:p14="http://schemas.microsoft.com/office/powerpoint/2010/main" val="3104493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7A694-5978-644B-A6ED-7E539990110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7469ED8-A066-F243-8054-D1F6FB8F6C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0FFB88D-E846-3149-92E4-13CFCC023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FE216E6-7DCD-F544-B7DA-68470EA069B6}"/>
              </a:ext>
            </a:extLst>
          </p:cNvPr>
          <p:cNvSpPr>
            <a:spLocks noGrp="1"/>
          </p:cNvSpPr>
          <p:nvPr>
            <p:ph type="dt" sz="half" idx="10"/>
          </p:nvPr>
        </p:nvSpPr>
        <p:spPr/>
        <p:txBody>
          <a:bodyPr/>
          <a:lstStyle/>
          <a:p>
            <a:fld id="{BEACF3BD-78F8-C04E-8D2A-F59298A67D22}" type="datetimeFigureOut">
              <a:rPr lang="de-DE" smtClean="0"/>
              <a:t>18.06.2020</a:t>
            </a:fld>
            <a:endParaRPr lang="de-DE"/>
          </a:p>
        </p:txBody>
      </p:sp>
      <p:sp>
        <p:nvSpPr>
          <p:cNvPr id="6" name="Fußzeilenplatzhalter 5">
            <a:extLst>
              <a:ext uri="{FF2B5EF4-FFF2-40B4-BE49-F238E27FC236}">
                <a16:creationId xmlns:a16="http://schemas.microsoft.com/office/drawing/2014/main" id="{A623159F-4CB5-2A49-93A0-C5660797F8F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0A9B11B-D7ED-3F4A-8A54-C369B25C5F74}"/>
              </a:ext>
            </a:extLst>
          </p:cNvPr>
          <p:cNvSpPr>
            <a:spLocks noGrp="1"/>
          </p:cNvSpPr>
          <p:nvPr>
            <p:ph type="sldNum" sz="quarter" idx="12"/>
          </p:nvPr>
        </p:nvSpPr>
        <p:spPr/>
        <p:txBody>
          <a:bodyPr/>
          <a:lstStyle/>
          <a:p>
            <a:fld id="{A4E6496A-47EB-BA42-B56D-FAC069245E23}" type="slidenum">
              <a:rPr lang="de-DE" smtClean="0"/>
              <a:t>‹Nr.›</a:t>
            </a:fld>
            <a:endParaRPr lang="de-DE"/>
          </a:p>
        </p:txBody>
      </p:sp>
    </p:spTree>
    <p:extLst>
      <p:ext uri="{BB962C8B-B14F-4D97-AF65-F5344CB8AC3E}">
        <p14:creationId xmlns:p14="http://schemas.microsoft.com/office/powerpoint/2010/main" val="3822132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8862699-C7AB-D444-97ED-DD17202FAF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4F1B5E4-AE7C-9943-B341-9B2BCB8882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DFE960E-9A7B-394B-BD64-2731DB174F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CF3BD-78F8-C04E-8D2A-F59298A67D22}" type="datetimeFigureOut">
              <a:rPr lang="de-DE" smtClean="0"/>
              <a:t>18.06.2020</a:t>
            </a:fld>
            <a:endParaRPr lang="de-DE"/>
          </a:p>
        </p:txBody>
      </p:sp>
      <p:sp>
        <p:nvSpPr>
          <p:cNvPr id="5" name="Fußzeilenplatzhalter 4">
            <a:extLst>
              <a:ext uri="{FF2B5EF4-FFF2-40B4-BE49-F238E27FC236}">
                <a16:creationId xmlns:a16="http://schemas.microsoft.com/office/drawing/2014/main" id="{5B6FFC99-DD01-3749-9BF1-5968BF3A0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3C7D103-2F70-5943-8C36-401BDCE620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E6496A-47EB-BA42-B56D-FAC069245E23}" type="slidenum">
              <a:rPr lang="de-DE" smtClean="0"/>
              <a:t>‹Nr.›</a:t>
            </a:fld>
            <a:endParaRPr lang="de-DE"/>
          </a:p>
        </p:txBody>
      </p:sp>
    </p:spTree>
    <p:extLst>
      <p:ext uri="{BB962C8B-B14F-4D97-AF65-F5344CB8AC3E}">
        <p14:creationId xmlns:p14="http://schemas.microsoft.com/office/powerpoint/2010/main" val="316049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comments" Target="../comments/commen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comments" Target="../comments/commen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4">
            <a:extLst>
              <a:ext uri="{FF2B5EF4-FFF2-40B4-BE49-F238E27FC236}">
                <a16:creationId xmlns:a16="http://schemas.microsoft.com/office/drawing/2014/main" id="{1F16A09E-D9CF-9841-924E-A0D4FED3EF05}"/>
              </a:ext>
            </a:extLst>
          </p:cNvPr>
          <p:cNvPicPr>
            <a:picLocks noChangeAspect="1"/>
          </p:cNvPicPr>
          <p:nvPr/>
        </p:nvPicPr>
        <p:blipFill>
          <a:blip r:embed="rId2"/>
          <a:srcRect/>
          <a:stretch/>
        </p:blipFill>
        <p:spPr>
          <a:xfrm>
            <a:off x="0" y="0"/>
            <a:ext cx="12192000" cy="7356929"/>
          </a:xfrm>
          <a:prstGeom prst="rect">
            <a:avLst/>
          </a:prstGeom>
        </p:spPr>
      </p:pic>
      <p:sp>
        <p:nvSpPr>
          <p:cNvPr id="2" name="Titel 1">
            <a:extLst>
              <a:ext uri="{FF2B5EF4-FFF2-40B4-BE49-F238E27FC236}">
                <a16:creationId xmlns:a16="http://schemas.microsoft.com/office/drawing/2014/main" id="{46DE494C-A292-D640-ADEF-32CE5E24F02B}"/>
              </a:ext>
            </a:extLst>
          </p:cNvPr>
          <p:cNvSpPr>
            <a:spLocks noGrp="1"/>
          </p:cNvSpPr>
          <p:nvPr>
            <p:ph type="ctrTitle"/>
          </p:nvPr>
        </p:nvSpPr>
        <p:spPr>
          <a:xfrm>
            <a:off x="1154664" y="521590"/>
            <a:ext cx="9882672" cy="1986626"/>
          </a:xfrm>
        </p:spPr>
        <p:txBody>
          <a:bodyPr>
            <a:normAutofit/>
          </a:bodyPr>
          <a:lstStyle/>
          <a:p>
            <a:r>
              <a:rPr lang="de-DE" sz="6100" b="1" i="1" u="sng" dirty="0">
                <a:latin typeface="Times New Roman" panose="020F0502020204030204" pitchFamily="34" charset="0"/>
              </a:rPr>
              <a:t>La Réunion </a:t>
            </a:r>
            <a:br>
              <a:rPr lang="de-DE" sz="6100" b="1" i="1" u="sng" dirty="0">
                <a:latin typeface="Times New Roman" panose="020F0502020204030204" pitchFamily="34" charset="0"/>
              </a:rPr>
            </a:br>
            <a:r>
              <a:rPr lang="de-DE" sz="6100" b="1" i="1" u="sng" dirty="0">
                <a:latin typeface="Times New Roman" panose="020F0502020204030204" pitchFamily="34" charset="0"/>
              </a:rPr>
              <a:t>Lebhafte Vielfalt</a:t>
            </a:r>
          </a:p>
        </p:txBody>
      </p:sp>
      <p:sp>
        <p:nvSpPr>
          <p:cNvPr id="7" name="Textfeld 6">
            <a:extLst>
              <a:ext uri="{FF2B5EF4-FFF2-40B4-BE49-F238E27FC236}">
                <a16:creationId xmlns:a16="http://schemas.microsoft.com/office/drawing/2014/main" id="{911987F1-3E7A-2845-B1F8-E20FE59DCA4F}"/>
              </a:ext>
            </a:extLst>
          </p:cNvPr>
          <p:cNvSpPr txBox="1"/>
          <p:nvPr/>
        </p:nvSpPr>
        <p:spPr>
          <a:xfrm>
            <a:off x="2819096" y="3429000"/>
            <a:ext cx="6281664" cy="1292662"/>
          </a:xfrm>
          <a:prstGeom prst="rect">
            <a:avLst/>
          </a:prstGeom>
          <a:noFill/>
        </p:spPr>
        <p:txBody>
          <a:bodyPr wrap="square" rtlCol="0">
            <a:spAutoFit/>
          </a:bodyPr>
          <a:lstStyle/>
          <a:p>
            <a:pPr algn="ctr"/>
            <a:r>
              <a:rPr lang="en-GB" sz="3900" b="1" i="1" dirty="0" err="1">
                <a:latin typeface="Times New Roman" panose="02020603050405020304" pitchFamily="18" charset="0"/>
                <a:cs typeface="Times New Roman" panose="02020603050405020304" pitchFamily="18" charset="0"/>
              </a:rPr>
              <a:t>Schwerpunkt</a:t>
            </a:r>
            <a:r>
              <a:rPr lang="en-GB" sz="3900" b="1" i="1" dirty="0">
                <a:latin typeface="Times New Roman" panose="02020603050405020304" pitchFamily="18" charset="0"/>
                <a:cs typeface="Times New Roman" panose="02020603050405020304" pitchFamily="18" charset="0"/>
              </a:rPr>
              <a:t>: </a:t>
            </a:r>
            <a:r>
              <a:rPr lang="en-GB" sz="3900" b="1" i="1" dirty="0" err="1">
                <a:latin typeface="Times New Roman" panose="02020603050405020304" pitchFamily="18" charset="0"/>
                <a:cs typeface="Times New Roman" panose="02020603050405020304" pitchFamily="18" charset="0"/>
              </a:rPr>
              <a:t>Vielfalt</a:t>
            </a:r>
            <a:r>
              <a:rPr lang="en-GB" sz="3900" b="1" i="1" dirty="0">
                <a:latin typeface="Times New Roman" panose="02020603050405020304" pitchFamily="18" charset="0"/>
                <a:cs typeface="Times New Roman" panose="02020603050405020304" pitchFamily="18" charset="0"/>
              </a:rPr>
              <a:t> </a:t>
            </a:r>
            <a:r>
              <a:rPr lang="en-GB" sz="3900" b="1" i="1" dirty="0" err="1">
                <a:latin typeface="Times New Roman" panose="02020603050405020304" pitchFamily="18" charset="0"/>
                <a:cs typeface="Times New Roman" panose="02020603050405020304" pitchFamily="18" charset="0"/>
              </a:rPr>
              <a:t>der</a:t>
            </a:r>
            <a:r>
              <a:rPr lang="en-GB" sz="3900" b="1" i="1" dirty="0">
                <a:latin typeface="Times New Roman" panose="02020603050405020304" pitchFamily="18" charset="0"/>
                <a:cs typeface="Times New Roman" panose="02020603050405020304" pitchFamily="18" charset="0"/>
              </a:rPr>
              <a:t> </a:t>
            </a:r>
            <a:r>
              <a:rPr lang="en-GB" sz="3900" b="1" i="1" dirty="0" err="1">
                <a:latin typeface="Times New Roman" panose="02020603050405020304" pitchFamily="18" charset="0"/>
                <a:cs typeface="Times New Roman" panose="02020603050405020304" pitchFamily="18" charset="0"/>
              </a:rPr>
              <a:t>Kulturen</a:t>
            </a:r>
            <a:r>
              <a:rPr lang="en-GB" sz="3900" b="1" i="1" dirty="0">
                <a:latin typeface="Times New Roman" panose="02020603050405020304" pitchFamily="18" charset="0"/>
                <a:cs typeface="Times New Roman" panose="02020603050405020304" pitchFamily="18" charset="0"/>
              </a:rPr>
              <a:t> &amp; </a:t>
            </a:r>
            <a:r>
              <a:rPr lang="en-GB" sz="3900" b="1" i="1" dirty="0" err="1">
                <a:latin typeface="Times New Roman" panose="02020603050405020304" pitchFamily="18" charset="0"/>
                <a:cs typeface="Times New Roman" panose="02020603050405020304" pitchFamily="18" charset="0"/>
              </a:rPr>
              <a:t>Religionen</a:t>
            </a:r>
            <a:endParaRPr lang="de-DE" sz="3900" b="1" i="1" dirty="0">
              <a:latin typeface="Times New Roman" panose="02020603050405020304" pitchFamily="18" charset="0"/>
              <a:cs typeface="Times New Roman" panose="02020603050405020304" pitchFamily="18" charset="0"/>
            </a:endParaRPr>
          </a:p>
        </p:txBody>
      </p:sp>
      <p:sp>
        <p:nvSpPr>
          <p:cNvPr id="3" name="Textfeld 2">
            <a:extLst>
              <a:ext uri="{FF2B5EF4-FFF2-40B4-BE49-F238E27FC236}">
                <a16:creationId xmlns:a16="http://schemas.microsoft.com/office/drawing/2014/main" id="{82FE8C65-DAE9-FC47-B024-DE71765BEEEF}"/>
              </a:ext>
            </a:extLst>
          </p:cNvPr>
          <p:cNvSpPr txBox="1"/>
          <p:nvPr/>
        </p:nvSpPr>
        <p:spPr>
          <a:xfrm>
            <a:off x="9971314" y="6858000"/>
            <a:ext cx="1828800" cy="369332"/>
          </a:xfrm>
          <a:prstGeom prst="rect">
            <a:avLst/>
          </a:prstGeom>
          <a:noFill/>
        </p:spPr>
        <p:txBody>
          <a:bodyPr wrap="square" rtlCol="0">
            <a:spAutoFit/>
          </a:bodyPr>
          <a:lstStyle/>
          <a:p>
            <a:pPr algn="l"/>
            <a:r>
              <a:rPr lang="de-DE" i="1" dirty="0">
                <a:solidFill>
                  <a:schemeClr val="bg1"/>
                </a:solidFill>
                <a:latin typeface="Vijaya" panose="02020604020202020204" pitchFamily="18" charset="0"/>
                <a:cs typeface="Vijaya" panose="02020604020202020204" pitchFamily="18" charset="0"/>
              </a:rPr>
              <a:t>Laxiya Sooriyakumar </a:t>
            </a:r>
          </a:p>
        </p:txBody>
      </p:sp>
    </p:spTree>
    <p:extLst>
      <p:ext uri="{BB962C8B-B14F-4D97-AF65-F5344CB8AC3E}">
        <p14:creationId xmlns:p14="http://schemas.microsoft.com/office/powerpoint/2010/main" val="1407029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90E2CE1-975E-A748-9890-8624228F4395}"/>
              </a:ext>
            </a:extLst>
          </p:cNvPr>
          <p:cNvSpPr>
            <a:spLocks noGrp="1"/>
          </p:cNvSpPr>
          <p:nvPr>
            <p:ph sz="half" idx="1"/>
          </p:nvPr>
        </p:nvSpPr>
        <p:spPr>
          <a:xfrm>
            <a:off x="671891" y="2111753"/>
            <a:ext cx="5181600" cy="2634494"/>
          </a:xfrm>
        </p:spPr>
        <p:txBody>
          <a:bodyPr>
            <a:normAutofit/>
          </a:bodyPr>
          <a:lstStyle/>
          <a:p>
            <a:r>
              <a:rPr lang="de-DE" sz="4100" b="1" dirty="0">
                <a:latin typeface="Times New Roman" panose="02020603050405020304" pitchFamily="18" charset="0"/>
                <a:cs typeface="Times New Roman" panose="02020603050405020304" pitchFamily="18" charset="0"/>
              </a:rPr>
              <a:t>20. Dezember Fest der Sklavenbefreiung „</a:t>
            </a:r>
            <a:r>
              <a:rPr lang="de-DE" sz="4100" b="1" dirty="0" err="1">
                <a:latin typeface="Times New Roman" panose="02020603050405020304" pitchFamily="18" charset="0"/>
                <a:cs typeface="Times New Roman" panose="02020603050405020304" pitchFamily="18" charset="0"/>
              </a:rPr>
              <a:t>Fèt</a:t>
            </a:r>
            <a:r>
              <a:rPr lang="de-DE" sz="4100" b="1" dirty="0">
                <a:latin typeface="Times New Roman" panose="02020603050405020304" pitchFamily="18" charset="0"/>
                <a:cs typeface="Times New Roman" panose="02020603050405020304" pitchFamily="18" charset="0"/>
              </a:rPr>
              <a:t> </a:t>
            </a:r>
            <a:r>
              <a:rPr lang="de-DE" sz="4100" b="1" dirty="0" err="1">
                <a:latin typeface="Times New Roman" panose="02020603050405020304" pitchFamily="18" charset="0"/>
                <a:cs typeface="Times New Roman" panose="02020603050405020304" pitchFamily="18" charset="0"/>
              </a:rPr>
              <a:t>Kaf</a:t>
            </a:r>
            <a:r>
              <a:rPr lang="de-DE" sz="4100" b="1" dirty="0">
                <a:latin typeface="Times New Roman" panose="02020603050405020304" pitchFamily="18" charset="0"/>
                <a:cs typeface="Times New Roman" panose="02020603050405020304" pitchFamily="18" charset="0"/>
              </a:rPr>
              <a:t>“</a:t>
            </a:r>
            <a:endParaRPr lang="de-DE" sz="4100" dirty="0"/>
          </a:p>
        </p:txBody>
      </p:sp>
      <p:pic>
        <p:nvPicPr>
          <p:cNvPr id="5" name="Grafik 5">
            <a:extLst>
              <a:ext uri="{FF2B5EF4-FFF2-40B4-BE49-F238E27FC236}">
                <a16:creationId xmlns:a16="http://schemas.microsoft.com/office/drawing/2014/main" id="{213FA253-E9EB-064D-AA7E-1A794BF7F0C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61678" y="1510929"/>
            <a:ext cx="3608917" cy="3614428"/>
          </a:xfrm>
        </p:spPr>
      </p:pic>
    </p:spTree>
    <p:extLst>
      <p:ext uri="{BB962C8B-B14F-4D97-AF65-F5344CB8AC3E}">
        <p14:creationId xmlns:p14="http://schemas.microsoft.com/office/powerpoint/2010/main" val="4160614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EFB631-D963-8240-8BDD-66183B57B28D}"/>
              </a:ext>
            </a:extLst>
          </p:cNvPr>
          <p:cNvSpPr>
            <a:spLocks noGrp="1"/>
          </p:cNvSpPr>
          <p:nvPr>
            <p:ph idx="1"/>
          </p:nvPr>
        </p:nvSpPr>
        <p:spPr>
          <a:xfrm>
            <a:off x="838200" y="423333"/>
            <a:ext cx="10515600" cy="5753630"/>
          </a:xfrm>
        </p:spPr>
        <p:txBody>
          <a:bodyPr anchor="ctr"/>
          <a:lstStyle/>
          <a:p>
            <a:pPr marL="0" indent="0" algn="ctr">
              <a:buNone/>
            </a:pPr>
            <a:r>
              <a:rPr lang="de-DE" i="1" dirty="0">
                <a:latin typeface="Times New Roman" panose="02020603050405020304" pitchFamily="18" charset="0"/>
                <a:cs typeface="Times New Roman" panose="02020603050405020304" pitchFamily="18" charset="0"/>
              </a:rPr>
              <a:t>Die verschiedenen Kulturen auf der Insel prägen die kreolische Identität. Eine Identität, in welcher Menschen mit verschiedener Herkunft, verschiedenen Religionen, mit verschiedenen Sprachen und Dialekten tolerant und offenherzig miteinander leben.</a:t>
            </a:r>
          </a:p>
        </p:txBody>
      </p:sp>
    </p:spTree>
    <p:extLst>
      <p:ext uri="{BB962C8B-B14F-4D97-AF65-F5344CB8AC3E}">
        <p14:creationId xmlns:p14="http://schemas.microsoft.com/office/powerpoint/2010/main" val="3225192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B56E85-309C-D24C-9D57-75039FF1C08E}"/>
              </a:ext>
            </a:extLst>
          </p:cNvPr>
          <p:cNvSpPr>
            <a:spLocks noGrp="1"/>
          </p:cNvSpPr>
          <p:nvPr>
            <p:ph type="title"/>
          </p:nvPr>
        </p:nvSpPr>
        <p:spPr/>
        <p:txBody>
          <a:bodyPr/>
          <a:lstStyle/>
          <a:p>
            <a:pPr algn="ctr"/>
            <a:r>
              <a:rPr lang="de-DE" b="1" u="sng" dirty="0">
                <a:latin typeface="Times New Roman" panose="02020603050405020304" pitchFamily="18" charset="0"/>
                <a:cs typeface="Times New Roman" panose="02020603050405020304" pitchFamily="18" charset="0"/>
              </a:rPr>
              <a:t>Religionen und Gotteshäuser</a:t>
            </a:r>
          </a:p>
        </p:txBody>
      </p:sp>
      <p:sp>
        <p:nvSpPr>
          <p:cNvPr id="3" name="Inhaltsplatzhalter 2">
            <a:extLst>
              <a:ext uri="{FF2B5EF4-FFF2-40B4-BE49-F238E27FC236}">
                <a16:creationId xmlns:a16="http://schemas.microsoft.com/office/drawing/2014/main" id="{E0C62936-E105-7348-9F1E-5A841F4C7232}"/>
              </a:ext>
            </a:extLst>
          </p:cNvPr>
          <p:cNvSpPr>
            <a:spLocks noGrp="1"/>
          </p:cNvSpPr>
          <p:nvPr>
            <p:ph idx="1"/>
          </p:nvPr>
        </p:nvSpPr>
        <p:spPr>
          <a:xfrm>
            <a:off x="838201" y="1905000"/>
            <a:ext cx="5950252" cy="4429881"/>
          </a:xfrm>
        </p:spPr>
        <p:txBody>
          <a:bodyPr/>
          <a:lstStyle/>
          <a:p>
            <a:pPr marL="0" indent="0">
              <a:buNone/>
            </a:pPr>
            <a:r>
              <a:rPr lang="de-DE" i="1" dirty="0">
                <a:latin typeface="Times New Roman" panose="02020603050405020304" pitchFamily="18" charset="0"/>
                <a:cs typeface="Times New Roman" panose="02020603050405020304" pitchFamily="18" charset="0"/>
              </a:rPr>
              <a:t>Verschiedene Gotteshäuser prägen das Alltagsbild der Insel</a:t>
            </a:r>
          </a:p>
          <a:p>
            <a:pPr marL="0" indent="0">
              <a:buNone/>
            </a:pPr>
            <a:endParaRPr lang="de-DE" i="1" dirty="0">
              <a:latin typeface="Times New Roman" panose="02020603050405020304" pitchFamily="18" charset="0"/>
              <a:cs typeface="Times New Roman" panose="02020603050405020304" pitchFamily="18" charset="0"/>
            </a:endParaRPr>
          </a:p>
          <a:p>
            <a:r>
              <a:rPr lang="de-DE" dirty="0">
                <a:latin typeface="Times New Roman" panose="02020603050405020304" pitchFamily="18" charset="0"/>
                <a:cs typeface="Times New Roman" panose="02020603050405020304" pitchFamily="18" charset="0"/>
              </a:rPr>
              <a:t>Katholische Religion stark in allen Bevölkerungsteilen vertreten (Chinesischen, indischen und afrikanischen Ursprungs)</a:t>
            </a:r>
          </a:p>
          <a:p>
            <a:r>
              <a:rPr lang="de-DE" dirty="0">
                <a:latin typeface="Times New Roman" panose="02020603050405020304" pitchFamily="18" charset="0"/>
                <a:cs typeface="Times New Roman" panose="02020603050405020304" pitchFamily="18" charset="0"/>
              </a:rPr>
              <a:t>Neben Kirchen gibt es auch mehrere Pilgerstätte wie den Notre Dame de La </a:t>
            </a:r>
            <a:r>
              <a:rPr lang="de-DE" dirty="0" err="1">
                <a:latin typeface="Times New Roman" panose="02020603050405020304" pitchFamily="18" charset="0"/>
                <a:cs typeface="Times New Roman" panose="02020603050405020304" pitchFamily="18" charset="0"/>
              </a:rPr>
              <a:t>Salette</a:t>
            </a:r>
            <a:r>
              <a:rPr lang="de-DE" dirty="0">
                <a:latin typeface="Times New Roman" panose="02020603050405020304" pitchFamily="18" charset="0"/>
                <a:cs typeface="Times New Roman" panose="02020603050405020304" pitchFamily="18" charset="0"/>
              </a:rPr>
              <a:t> </a:t>
            </a:r>
          </a:p>
        </p:txBody>
      </p:sp>
      <p:pic>
        <p:nvPicPr>
          <p:cNvPr id="4" name="Grafik 4">
            <a:extLst>
              <a:ext uri="{FF2B5EF4-FFF2-40B4-BE49-F238E27FC236}">
                <a16:creationId xmlns:a16="http://schemas.microsoft.com/office/drawing/2014/main" id="{71C9A65C-5065-8544-A4EB-1B0C9FF8E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5440" y="1690688"/>
            <a:ext cx="2871108" cy="4302460"/>
          </a:xfrm>
          <a:prstGeom prst="rect">
            <a:avLst/>
          </a:prstGeom>
        </p:spPr>
      </p:pic>
    </p:spTree>
    <p:extLst>
      <p:ext uri="{BB962C8B-B14F-4D97-AF65-F5344CB8AC3E}">
        <p14:creationId xmlns:p14="http://schemas.microsoft.com/office/powerpoint/2010/main" val="1221633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923A21E-2174-354D-8D98-AF6918859952}"/>
              </a:ext>
            </a:extLst>
          </p:cNvPr>
          <p:cNvSpPr>
            <a:spLocks noGrp="1"/>
          </p:cNvSpPr>
          <p:nvPr>
            <p:ph sz="half" idx="1"/>
          </p:nvPr>
        </p:nvSpPr>
        <p:spPr>
          <a:xfrm>
            <a:off x="6489095" y="4400324"/>
            <a:ext cx="5181600" cy="1707772"/>
          </a:xfrm>
        </p:spPr>
        <p:txBody>
          <a:bodyPr>
            <a:normAutofit fontScale="92500" lnSpcReduction="10000"/>
          </a:bodyPr>
          <a:lstStyle/>
          <a:p>
            <a:r>
              <a:rPr lang="de-DE" dirty="0">
                <a:latin typeface="Times New Roman" panose="02020603050405020304" pitchFamily="18" charset="0"/>
                <a:cs typeface="Times New Roman" panose="02020603050405020304" pitchFamily="18" charset="0"/>
              </a:rPr>
              <a:t>Große hinduistische Gemeinde</a:t>
            </a:r>
          </a:p>
          <a:p>
            <a:r>
              <a:rPr lang="de-DE" dirty="0">
                <a:latin typeface="Times New Roman" panose="02020603050405020304" pitchFamily="18" charset="0"/>
                <a:cs typeface="Times New Roman" panose="02020603050405020304" pitchFamily="18" charset="0"/>
              </a:rPr>
              <a:t>8 große Hindutempel und zahlreiche kleine</a:t>
            </a:r>
          </a:p>
          <a:p>
            <a:endParaRPr lang="de-DE" dirty="0">
              <a:latin typeface="Times New Roman" panose="02020603050405020304" pitchFamily="18" charset="0"/>
              <a:cs typeface="Times New Roman" panose="02020603050405020304" pitchFamily="18" charset="0"/>
            </a:endParaRPr>
          </a:p>
        </p:txBody>
      </p:sp>
      <p:sp>
        <p:nvSpPr>
          <p:cNvPr id="6" name="Inhaltsplatzhalter 5">
            <a:extLst>
              <a:ext uri="{FF2B5EF4-FFF2-40B4-BE49-F238E27FC236}">
                <a16:creationId xmlns:a16="http://schemas.microsoft.com/office/drawing/2014/main" id="{0BCC7FF0-7A0D-884B-942B-0B2C0EE46B9A}"/>
              </a:ext>
            </a:extLst>
          </p:cNvPr>
          <p:cNvSpPr>
            <a:spLocks noGrp="1"/>
          </p:cNvSpPr>
          <p:nvPr>
            <p:ph sz="half" idx="2"/>
          </p:nvPr>
        </p:nvSpPr>
        <p:spPr>
          <a:xfrm>
            <a:off x="321129" y="404436"/>
            <a:ext cx="5181600" cy="2442558"/>
          </a:xfrm>
        </p:spPr>
        <p:txBody>
          <a:bodyPr>
            <a:normAutofit fontScale="92500" lnSpcReduction="10000"/>
          </a:bodyPr>
          <a:lstStyle/>
          <a:p>
            <a:r>
              <a:rPr lang="de-DE" dirty="0">
                <a:latin typeface="Times New Roman" panose="02020603050405020304" pitchFamily="18" charset="0"/>
                <a:cs typeface="Times New Roman" panose="02020603050405020304" pitchFamily="18" charset="0"/>
              </a:rPr>
              <a:t>Zahlreiche Moscheen</a:t>
            </a:r>
          </a:p>
          <a:p>
            <a:pPr lvl="1">
              <a:buFont typeface="Wingdings" pitchFamily="2" charset="2"/>
              <a:buChar char="Ø"/>
            </a:pPr>
            <a:r>
              <a:rPr lang="de-DE" dirty="0">
                <a:latin typeface="Times New Roman" panose="02020603050405020304" pitchFamily="18" charset="0"/>
                <a:cs typeface="Times New Roman" panose="02020603050405020304" pitchFamily="18" charset="0"/>
              </a:rPr>
              <a:t>Gebetsausrufe der Moscheen in Straßen hörbar</a:t>
            </a:r>
          </a:p>
          <a:p>
            <a:r>
              <a:rPr lang="de-DE" dirty="0" err="1">
                <a:latin typeface="Times New Roman" panose="02020603050405020304" pitchFamily="18" charset="0"/>
                <a:cs typeface="Times New Roman" panose="02020603050405020304" pitchFamily="18" charset="0"/>
              </a:rPr>
              <a:t>Noor</a:t>
            </a:r>
            <a:r>
              <a:rPr lang="de-DE" dirty="0">
                <a:latin typeface="Times New Roman" panose="02020603050405020304" pitchFamily="18" charset="0"/>
                <a:cs typeface="Times New Roman" panose="02020603050405020304" pitchFamily="18" charset="0"/>
              </a:rPr>
              <a:t> è Islam in Saint- Denis, 1905 gebaut </a:t>
            </a:r>
          </a:p>
          <a:p>
            <a:pPr lvl="1">
              <a:buFont typeface="Wingdings" pitchFamily="2" charset="2"/>
              <a:buChar char="Ø"/>
            </a:pPr>
            <a:r>
              <a:rPr lang="de-DE" dirty="0">
                <a:latin typeface="Times New Roman" panose="02020603050405020304" pitchFamily="18" charset="0"/>
                <a:cs typeface="Times New Roman" panose="02020603050405020304" pitchFamily="18" charset="0"/>
              </a:rPr>
              <a:t>Älteste Moschee Frankreichs</a:t>
            </a:r>
          </a:p>
          <a:p>
            <a:pPr lvl="1">
              <a:buFont typeface="Wingdings" pitchFamily="2" charset="2"/>
              <a:buChar char="Ø"/>
            </a:pPr>
            <a:r>
              <a:rPr lang="de-DE" dirty="0">
                <a:latin typeface="Times New Roman" panose="02020603050405020304" pitchFamily="18" charset="0"/>
                <a:cs typeface="Times New Roman" panose="02020603050405020304" pitchFamily="18" charset="0"/>
              </a:rPr>
              <a:t>Stark indisch beeinflusste Architektur</a:t>
            </a:r>
          </a:p>
        </p:txBody>
      </p:sp>
      <p:pic>
        <p:nvPicPr>
          <p:cNvPr id="7" name="Grafik 7">
            <a:extLst>
              <a:ext uri="{FF2B5EF4-FFF2-40B4-BE49-F238E27FC236}">
                <a16:creationId xmlns:a16="http://schemas.microsoft.com/office/drawing/2014/main" id="{E7EB52AE-1555-9640-8480-D401740AEDD6}"/>
              </a:ext>
            </a:extLst>
          </p:cNvPr>
          <p:cNvPicPr>
            <a:picLocks noChangeAspect="1"/>
          </p:cNvPicPr>
          <p:nvPr/>
        </p:nvPicPr>
        <p:blipFill>
          <a:blip r:embed="rId2"/>
          <a:srcRect/>
          <a:stretch/>
        </p:blipFill>
        <p:spPr>
          <a:xfrm>
            <a:off x="3236081" y="3064721"/>
            <a:ext cx="2466825" cy="3523531"/>
          </a:xfrm>
          <a:prstGeom prst="rect">
            <a:avLst/>
          </a:prstGeom>
        </p:spPr>
      </p:pic>
      <p:pic>
        <p:nvPicPr>
          <p:cNvPr id="9" name="Grafik 9">
            <a:extLst>
              <a:ext uri="{FF2B5EF4-FFF2-40B4-BE49-F238E27FC236}">
                <a16:creationId xmlns:a16="http://schemas.microsoft.com/office/drawing/2014/main" id="{F90D452E-9BB9-DE42-B417-2C9368618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273" y="163293"/>
            <a:ext cx="2172293" cy="2901428"/>
          </a:xfrm>
          <a:prstGeom prst="rect">
            <a:avLst/>
          </a:prstGeom>
        </p:spPr>
      </p:pic>
      <p:pic>
        <p:nvPicPr>
          <p:cNvPr id="11" name="Grafik 11">
            <a:extLst>
              <a:ext uri="{FF2B5EF4-FFF2-40B4-BE49-F238E27FC236}">
                <a16:creationId xmlns:a16="http://schemas.microsoft.com/office/drawing/2014/main" id="{A616790A-4302-034D-B192-C7123A7DF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9895" y="180123"/>
            <a:ext cx="2172293" cy="2891184"/>
          </a:xfrm>
          <a:prstGeom prst="rect">
            <a:avLst/>
          </a:prstGeom>
        </p:spPr>
      </p:pic>
      <p:pic>
        <p:nvPicPr>
          <p:cNvPr id="13" name="Grafik 13">
            <a:extLst>
              <a:ext uri="{FF2B5EF4-FFF2-40B4-BE49-F238E27FC236}">
                <a16:creationId xmlns:a16="http://schemas.microsoft.com/office/drawing/2014/main" id="{D850158A-1F55-4741-B9F6-9F423CC0CDD0}"/>
              </a:ext>
            </a:extLst>
          </p:cNvPr>
          <p:cNvPicPr>
            <a:picLocks noChangeAspect="1"/>
          </p:cNvPicPr>
          <p:nvPr/>
        </p:nvPicPr>
        <p:blipFill>
          <a:blip r:embed="rId5"/>
          <a:srcRect/>
          <a:stretch/>
        </p:blipFill>
        <p:spPr>
          <a:xfrm>
            <a:off x="375718" y="3972566"/>
            <a:ext cx="2615292" cy="1833148"/>
          </a:xfrm>
          <a:prstGeom prst="rect">
            <a:avLst/>
          </a:prstGeom>
        </p:spPr>
      </p:pic>
    </p:spTree>
    <p:extLst>
      <p:ext uri="{BB962C8B-B14F-4D97-AF65-F5344CB8AC3E}">
        <p14:creationId xmlns:p14="http://schemas.microsoft.com/office/powerpoint/2010/main" val="113942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6DBCA45-73EB-1345-8F6B-735C176A73C5}"/>
              </a:ext>
            </a:extLst>
          </p:cNvPr>
          <p:cNvSpPr>
            <a:spLocks noGrp="1"/>
          </p:cNvSpPr>
          <p:nvPr>
            <p:ph sz="half" idx="1"/>
          </p:nvPr>
        </p:nvSpPr>
        <p:spPr>
          <a:xfrm>
            <a:off x="6096000" y="2370666"/>
            <a:ext cx="5596467" cy="2630715"/>
          </a:xfrm>
        </p:spPr>
        <p:txBody>
          <a:bodyPr/>
          <a:lstStyle/>
          <a:p>
            <a:r>
              <a:rPr lang="de-DE" dirty="0">
                <a:latin typeface="Times New Roman" panose="02020603050405020304" pitchFamily="18" charset="0"/>
                <a:cs typeface="Times New Roman" panose="02020603050405020304" pitchFamily="18" charset="0"/>
              </a:rPr>
              <a:t>Chinesische Tempel</a:t>
            </a:r>
          </a:p>
          <a:p>
            <a:r>
              <a:rPr lang="de-DE" dirty="0">
                <a:latin typeface="Times New Roman" panose="02020603050405020304" pitchFamily="18" charset="0"/>
                <a:cs typeface="Times New Roman" panose="02020603050405020304" pitchFamily="18" charset="0"/>
              </a:rPr>
              <a:t>Pagoden, in denen Festlichkeiten und die </a:t>
            </a:r>
            <a:r>
              <a:rPr lang="de-DE" dirty="0" err="1">
                <a:latin typeface="Times New Roman" panose="02020603050405020304" pitchFamily="18" charset="0"/>
                <a:cs typeface="Times New Roman" panose="02020603050405020304" pitchFamily="18" charset="0"/>
              </a:rPr>
              <a:t>Ritaule</a:t>
            </a:r>
            <a:r>
              <a:rPr lang="de-DE" dirty="0">
                <a:latin typeface="Times New Roman" panose="02020603050405020304" pitchFamily="18" charset="0"/>
                <a:cs typeface="Times New Roman" panose="02020603050405020304" pitchFamily="18" charset="0"/>
              </a:rPr>
              <a:t> ausgeübt werden</a:t>
            </a:r>
          </a:p>
          <a:p>
            <a:r>
              <a:rPr lang="de-DE" dirty="0">
                <a:latin typeface="Times New Roman" panose="02020603050405020304" pitchFamily="18" charset="0"/>
                <a:cs typeface="Times New Roman" panose="02020603050405020304" pitchFamily="18" charset="0"/>
              </a:rPr>
              <a:t>Oft aus Religion ´Kanton ´ </a:t>
            </a:r>
          </a:p>
        </p:txBody>
      </p:sp>
      <p:pic>
        <p:nvPicPr>
          <p:cNvPr id="5" name="Grafik 5">
            <a:extLst>
              <a:ext uri="{FF2B5EF4-FFF2-40B4-BE49-F238E27FC236}">
                <a16:creationId xmlns:a16="http://schemas.microsoft.com/office/drawing/2014/main" id="{A9B4C993-AD13-CC45-B1C7-267829E1A0C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7937" y="1701800"/>
            <a:ext cx="5181600" cy="3454400"/>
          </a:xfrm>
        </p:spPr>
      </p:pic>
    </p:spTree>
    <p:extLst>
      <p:ext uri="{BB962C8B-B14F-4D97-AF65-F5344CB8AC3E}">
        <p14:creationId xmlns:p14="http://schemas.microsoft.com/office/powerpoint/2010/main" val="2481997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E21A019-75AD-2D43-A7E4-ADA6F6D4E5A0}"/>
              </a:ext>
            </a:extLst>
          </p:cNvPr>
          <p:cNvSpPr>
            <a:spLocks noGrp="1"/>
          </p:cNvSpPr>
          <p:nvPr>
            <p:ph idx="1"/>
          </p:nvPr>
        </p:nvSpPr>
        <p:spPr>
          <a:xfrm>
            <a:off x="838200" y="801310"/>
            <a:ext cx="10515600" cy="5375653"/>
          </a:xfrm>
        </p:spPr>
        <p:txBody>
          <a:bodyPr anchor="ctr"/>
          <a:lstStyle/>
          <a:p>
            <a:pPr marL="0" indent="0" algn="ctr">
              <a:buNone/>
            </a:pPr>
            <a:r>
              <a:rPr lang="de-DE" i="1" dirty="0">
                <a:latin typeface="Times New Roman" panose="02020603050405020304" pitchFamily="18" charset="0"/>
                <a:cs typeface="Times New Roman" panose="02020603050405020304" pitchFamily="18" charset="0"/>
              </a:rPr>
              <a:t>Alle Vertreter sind stolz auf ihre Feste und Kultstätte, welche ihr kulturelles Erbe und auch touristische Sehenswürdigkeiten darstellen.</a:t>
            </a:r>
          </a:p>
        </p:txBody>
      </p:sp>
    </p:spTree>
    <p:extLst>
      <p:ext uri="{BB962C8B-B14F-4D97-AF65-F5344CB8AC3E}">
        <p14:creationId xmlns:p14="http://schemas.microsoft.com/office/powerpoint/2010/main" val="3771805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7E263F0-9E0A-CE45-BBB2-14B8A9017DFE}"/>
              </a:ext>
            </a:extLst>
          </p:cNvPr>
          <p:cNvSpPr>
            <a:spLocks noGrp="1"/>
          </p:cNvSpPr>
          <p:nvPr>
            <p:ph idx="1"/>
          </p:nvPr>
        </p:nvSpPr>
        <p:spPr>
          <a:xfrm>
            <a:off x="838200" y="468690"/>
            <a:ext cx="10515600" cy="5708273"/>
          </a:xfrm>
        </p:spPr>
        <p:txBody>
          <a:bodyPr anchor="ctr"/>
          <a:lstStyle/>
          <a:p>
            <a:pPr marL="0" indent="0" algn="ctr">
              <a:buNone/>
            </a:pPr>
            <a:r>
              <a:rPr lang="de-DE" i="1" dirty="0">
                <a:latin typeface="Times New Roman" panose="02020603050405020304" pitchFamily="18" charset="0"/>
                <a:cs typeface="Times New Roman" panose="02020603050405020304" pitchFamily="18" charset="0"/>
              </a:rPr>
              <a:t>Die Menschen leben in Frieden miteinander und sehen ihre Unterschiede als Besonderheiten und nicht als Grund, jemanden auszugrenzen oder zu diskriminieren, weil sie ´anders ´ sind. Jeder ist Stolz auf seine Herkunft und alle tragen zu der Vielfalt bei, statt sich abzugrenzen.</a:t>
            </a:r>
          </a:p>
          <a:p>
            <a:pPr marL="0" indent="0" algn="ctr">
              <a:buNone/>
            </a:pPr>
            <a:endParaRPr lang="de-DE" i="1" dirty="0">
              <a:latin typeface="Times New Roman" panose="02020603050405020304" pitchFamily="18" charset="0"/>
              <a:cs typeface="Times New Roman" panose="02020603050405020304" pitchFamily="18" charset="0"/>
            </a:endParaRPr>
          </a:p>
          <a:p>
            <a:pPr marL="0" indent="0" algn="ctr">
              <a:buNone/>
            </a:pPr>
            <a:r>
              <a:rPr lang="de-DE" i="1" dirty="0">
                <a:latin typeface="Times New Roman" panose="02020603050405020304" pitchFamily="18" charset="0"/>
                <a:cs typeface="Times New Roman" panose="02020603050405020304" pitchFamily="18" charset="0"/>
              </a:rPr>
              <a:t>Dies ist auf dieser Welt eine Seltenheit und scheint in den Augen von vielen Menschen nahezu unmöglich in der realen Welt. Die Insel zeigt uns, dass dies möglich ist und dass es an uns Menschen liegt, die bestehenden Probleme in der Gesellschaft zu lösen und eine Gemeinschaft zu bilden, in der „anders sein“ kein Grund dafür ist, sich als weniger wertvoll zu sehen oder um ausgegrenzt zu werden.</a:t>
            </a:r>
          </a:p>
        </p:txBody>
      </p:sp>
    </p:spTree>
    <p:extLst>
      <p:ext uri="{BB962C8B-B14F-4D97-AF65-F5344CB8AC3E}">
        <p14:creationId xmlns:p14="http://schemas.microsoft.com/office/powerpoint/2010/main" val="251448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Grafik 4">
            <a:extLst>
              <a:ext uri="{FF2B5EF4-FFF2-40B4-BE49-F238E27FC236}">
                <a16:creationId xmlns:a16="http://schemas.microsoft.com/office/drawing/2014/main" id="{A6F9D113-FBB1-E44D-915C-5FB7B5479B72}"/>
              </a:ext>
            </a:extLst>
          </p:cNvPr>
          <p:cNvPicPr>
            <a:picLocks noChangeAspect="1"/>
          </p:cNvPicPr>
          <p:nvPr/>
        </p:nvPicPr>
        <p:blipFill>
          <a:blip r:embed="rId2"/>
          <a:srcRect/>
          <a:stretch/>
        </p:blipFill>
        <p:spPr>
          <a:xfrm>
            <a:off x="0" y="0"/>
            <a:ext cx="12382499" cy="6859354"/>
          </a:xfrm>
          <a:prstGeom prst="rect">
            <a:avLst/>
          </a:prstGeom>
        </p:spPr>
      </p:pic>
      <p:sp>
        <p:nvSpPr>
          <p:cNvPr id="2" name="Titel 1">
            <a:extLst>
              <a:ext uri="{FF2B5EF4-FFF2-40B4-BE49-F238E27FC236}">
                <a16:creationId xmlns:a16="http://schemas.microsoft.com/office/drawing/2014/main" id="{9957DB6E-7343-7E48-B7D6-C5837FFCD956}"/>
              </a:ext>
            </a:extLst>
          </p:cNvPr>
          <p:cNvSpPr>
            <a:spLocks noGrp="1"/>
          </p:cNvSpPr>
          <p:nvPr>
            <p:ph type="ctrTitle"/>
          </p:nvPr>
        </p:nvSpPr>
        <p:spPr>
          <a:xfrm>
            <a:off x="3324677" y="1419943"/>
            <a:ext cx="5733143" cy="2657398"/>
          </a:xfrm>
        </p:spPr>
        <p:txBody>
          <a:bodyPr anchor="ctr">
            <a:normAutofit/>
          </a:bodyPr>
          <a:lstStyle/>
          <a:p>
            <a:r>
              <a:rPr lang="de-DE" sz="4500" b="1" i="1" dirty="0">
                <a:latin typeface="Vijaya" panose="020B0604020202020204" pitchFamily="34" charset="0"/>
                <a:cs typeface="Vijaya" panose="020B0604020202020204" pitchFamily="34" charset="0"/>
              </a:rPr>
              <a:t>„</a:t>
            </a:r>
            <a:r>
              <a:rPr lang="de-DE" sz="4500" b="1" i="1" dirty="0" err="1">
                <a:latin typeface="Vijaya" panose="020B0604020202020204" pitchFamily="34" charset="0"/>
                <a:cs typeface="Vijaya" panose="020B0604020202020204" pitchFamily="34" charset="0"/>
              </a:rPr>
              <a:t>Île</a:t>
            </a:r>
            <a:r>
              <a:rPr lang="de-DE" sz="4500" b="1" i="1" dirty="0">
                <a:latin typeface="Vijaya" panose="020B0604020202020204" pitchFamily="34" charset="0"/>
                <a:cs typeface="Vijaya" panose="020B0604020202020204" pitchFamily="34" charset="0"/>
              </a:rPr>
              <a:t> de la Réunion“</a:t>
            </a:r>
            <a:br>
              <a:rPr lang="de-DE" sz="4500" b="1" i="1" dirty="0">
                <a:latin typeface="Vijaya" panose="020B0604020202020204" pitchFamily="34" charset="0"/>
                <a:cs typeface="Vijaya" panose="020B0604020202020204" pitchFamily="34" charset="0"/>
              </a:rPr>
            </a:br>
            <a:br>
              <a:rPr lang="de-DE" sz="4500" b="1" i="1" dirty="0">
                <a:latin typeface="Vijaya" panose="020B0604020202020204" pitchFamily="34" charset="0"/>
                <a:cs typeface="Vijaya" panose="020B0604020202020204" pitchFamily="34" charset="0"/>
              </a:rPr>
            </a:br>
            <a:r>
              <a:rPr lang="de-DE" sz="4500" b="1" i="1" dirty="0">
                <a:latin typeface="Vijaya" panose="020B0604020202020204" pitchFamily="34" charset="0"/>
                <a:cs typeface="Vijaya" panose="020B0604020202020204" pitchFamily="34" charset="0"/>
              </a:rPr>
              <a:t>„Insel der Zusammenkunft“</a:t>
            </a:r>
          </a:p>
        </p:txBody>
      </p:sp>
    </p:spTree>
    <p:extLst>
      <p:ext uri="{BB962C8B-B14F-4D97-AF65-F5344CB8AC3E}">
        <p14:creationId xmlns:p14="http://schemas.microsoft.com/office/powerpoint/2010/main" val="3825978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Grafik 4">
            <a:extLst>
              <a:ext uri="{FF2B5EF4-FFF2-40B4-BE49-F238E27FC236}">
                <a16:creationId xmlns:a16="http://schemas.microsoft.com/office/drawing/2014/main" id="{76704343-5D62-624A-BC2F-7924E0006F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37590"/>
          </a:xfrm>
        </p:spPr>
      </p:pic>
      <p:sp>
        <p:nvSpPr>
          <p:cNvPr id="2" name="Titel 1">
            <a:extLst>
              <a:ext uri="{FF2B5EF4-FFF2-40B4-BE49-F238E27FC236}">
                <a16:creationId xmlns:a16="http://schemas.microsoft.com/office/drawing/2014/main" id="{8F7E41BD-CD5C-594E-B035-30E1A164CB8A}"/>
              </a:ext>
            </a:extLst>
          </p:cNvPr>
          <p:cNvSpPr>
            <a:spLocks noGrp="1"/>
          </p:cNvSpPr>
          <p:nvPr>
            <p:ph type="title"/>
          </p:nvPr>
        </p:nvSpPr>
        <p:spPr>
          <a:xfrm>
            <a:off x="6652382" y="1725840"/>
            <a:ext cx="5397500" cy="4729994"/>
          </a:xfrm>
        </p:spPr>
        <p:txBody>
          <a:bodyPr/>
          <a:lstStyle/>
          <a:p>
            <a:r>
              <a:rPr lang="de-DE" i="1" dirty="0">
                <a:latin typeface="Algerian" panose="020F0502020204030204" pitchFamily="34" charset="0"/>
                <a:ea typeface="STCaiyun" panose="020B0400000000000000" pitchFamily="34" charset="-122"/>
                <a:cs typeface="Times New Roman" panose="02020603050405020304" pitchFamily="18" charset="0"/>
              </a:rPr>
              <a:t>Vielen Dank für Ihre Aufmerksamkeit </a:t>
            </a:r>
          </a:p>
        </p:txBody>
      </p:sp>
    </p:spTree>
    <p:extLst>
      <p:ext uri="{BB962C8B-B14F-4D97-AF65-F5344CB8AC3E}">
        <p14:creationId xmlns:p14="http://schemas.microsoft.com/office/powerpoint/2010/main" val="596667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CBE31-A6ED-2649-88E3-5E997EEE7CCA}"/>
              </a:ext>
            </a:extLst>
          </p:cNvPr>
          <p:cNvSpPr>
            <a:spLocks noGrp="1"/>
          </p:cNvSpPr>
          <p:nvPr>
            <p:ph type="title"/>
          </p:nvPr>
        </p:nvSpPr>
        <p:spPr>
          <a:xfrm>
            <a:off x="838200" y="365126"/>
            <a:ext cx="10515600" cy="602494"/>
          </a:xfrm>
        </p:spPr>
        <p:txBody>
          <a:bodyPr>
            <a:noAutofit/>
          </a:bodyPr>
          <a:lstStyle/>
          <a:p>
            <a:pPr algn="ctr"/>
            <a:r>
              <a:rPr lang="de-DE" sz="4000" b="1" i="1" u="sng" dirty="0">
                <a:latin typeface="Times New Roman" panose="02020603050405020304" pitchFamily="18" charset="0"/>
                <a:cs typeface="Times New Roman" panose="02020603050405020304" pitchFamily="18" charset="0"/>
              </a:rPr>
              <a:t>Inhaltsverzeichnis </a:t>
            </a:r>
          </a:p>
        </p:txBody>
      </p:sp>
      <p:sp>
        <p:nvSpPr>
          <p:cNvPr id="7" name="Inhaltsplatzhalter 6">
            <a:extLst>
              <a:ext uri="{FF2B5EF4-FFF2-40B4-BE49-F238E27FC236}">
                <a16:creationId xmlns:a16="http://schemas.microsoft.com/office/drawing/2014/main" id="{A12ABB3F-7F27-AA46-BA62-EA61089B81D8}"/>
              </a:ext>
            </a:extLst>
          </p:cNvPr>
          <p:cNvSpPr>
            <a:spLocks noGrp="1"/>
          </p:cNvSpPr>
          <p:nvPr>
            <p:ph idx="1"/>
          </p:nvPr>
        </p:nvSpPr>
        <p:spPr>
          <a:xfrm>
            <a:off x="838200" y="1404482"/>
            <a:ext cx="10515600" cy="5088392"/>
          </a:xfrm>
        </p:spPr>
        <p:txBody>
          <a:bodyPr/>
          <a:lstStyle/>
          <a:p>
            <a:pPr marL="514350" indent="-514350">
              <a:buFont typeface="+mj-lt"/>
              <a:buAutoNum type="arabicParenR"/>
            </a:pPr>
            <a:r>
              <a:rPr lang="de-DE" b="1" i="1" dirty="0">
                <a:latin typeface="Times New Roman" panose="02020603050405020304" pitchFamily="18" charset="0"/>
                <a:cs typeface="Times New Roman" panose="02020603050405020304" pitchFamily="18" charset="0"/>
              </a:rPr>
              <a:t>Was ist La Réunion? – allgemeine Informationen</a:t>
            </a:r>
          </a:p>
          <a:p>
            <a:pPr marL="514350" indent="-514350">
              <a:buFont typeface="+mj-lt"/>
              <a:buAutoNum type="arabicParenR"/>
            </a:pPr>
            <a:endParaRPr lang="de-DE" b="1" i="1" dirty="0">
              <a:latin typeface="Times New Roman" panose="02020603050405020304" pitchFamily="18" charset="0"/>
              <a:cs typeface="Times New Roman" panose="02020603050405020304" pitchFamily="18" charset="0"/>
            </a:endParaRPr>
          </a:p>
          <a:p>
            <a:pPr marL="514350" indent="-514350">
              <a:buFont typeface="+mj-lt"/>
              <a:buAutoNum type="arabicParenR"/>
            </a:pPr>
            <a:r>
              <a:rPr lang="de-DE" b="1" i="1" dirty="0">
                <a:latin typeface="Times New Roman" panose="02020603050405020304" pitchFamily="18" charset="0"/>
                <a:cs typeface="Times New Roman" panose="02020603050405020304" pitchFamily="18" charset="0"/>
              </a:rPr>
              <a:t>Wie kam es zu dieser Vielfalt? </a:t>
            </a:r>
          </a:p>
          <a:p>
            <a:pPr marL="514350" indent="-514350">
              <a:buFont typeface="+mj-lt"/>
              <a:buAutoNum type="arabicParenR"/>
            </a:pPr>
            <a:endParaRPr lang="de-DE" b="1" i="1" dirty="0">
              <a:latin typeface="Times New Roman" panose="02020603050405020304" pitchFamily="18" charset="0"/>
              <a:cs typeface="Times New Roman" panose="02020603050405020304" pitchFamily="18" charset="0"/>
            </a:endParaRPr>
          </a:p>
          <a:p>
            <a:pPr marL="514350" indent="-514350">
              <a:buFont typeface="+mj-lt"/>
              <a:buAutoNum type="arabicParenR"/>
            </a:pPr>
            <a:r>
              <a:rPr lang="de-DE" b="1" i="1" dirty="0">
                <a:latin typeface="Times New Roman" panose="02020603050405020304" pitchFamily="18" charset="0"/>
                <a:cs typeface="Times New Roman" panose="02020603050405020304" pitchFamily="18" charset="0"/>
              </a:rPr>
              <a:t>Traditionen und Feste</a:t>
            </a:r>
          </a:p>
          <a:p>
            <a:pPr marL="514350" indent="-514350">
              <a:buFont typeface="+mj-lt"/>
              <a:buAutoNum type="arabicParenR"/>
            </a:pPr>
            <a:endParaRPr lang="de-DE" b="1" i="1" dirty="0">
              <a:latin typeface="Times New Roman" panose="02020603050405020304" pitchFamily="18" charset="0"/>
              <a:cs typeface="Times New Roman" panose="02020603050405020304" pitchFamily="18" charset="0"/>
            </a:endParaRPr>
          </a:p>
          <a:p>
            <a:pPr marL="514350" indent="-514350">
              <a:buFont typeface="+mj-lt"/>
              <a:buAutoNum type="arabicParenR"/>
            </a:pPr>
            <a:r>
              <a:rPr lang="de-DE" b="1" i="1" dirty="0">
                <a:latin typeface="Times New Roman" panose="02020603050405020304" pitchFamily="18" charset="0"/>
                <a:cs typeface="Times New Roman" panose="02020603050405020304" pitchFamily="18" charset="0"/>
              </a:rPr>
              <a:t>Religionen und Gotteshäuser</a:t>
            </a:r>
          </a:p>
          <a:p>
            <a:pPr marL="514350" indent="-514350">
              <a:buFont typeface="+mj-lt"/>
              <a:buAutoNum type="arabicParenR"/>
            </a:pPr>
            <a:endParaRPr lang="de-DE" b="1" i="1" dirty="0">
              <a:latin typeface="Times New Roman" panose="02020603050405020304" pitchFamily="18" charset="0"/>
              <a:cs typeface="Times New Roman" panose="02020603050405020304" pitchFamily="18" charset="0"/>
            </a:endParaRPr>
          </a:p>
          <a:p>
            <a:pPr marL="514350" indent="-514350">
              <a:buFont typeface="+mj-lt"/>
              <a:buAutoNum type="arabicParenR"/>
            </a:pPr>
            <a:r>
              <a:rPr lang="de-DE" b="1" i="1" dirty="0">
                <a:latin typeface="Times New Roman" panose="02020603050405020304" pitchFamily="18" charset="0"/>
                <a:cs typeface="Times New Roman" panose="02020603050405020304" pitchFamily="18" charset="0"/>
              </a:rPr>
              <a:t>Mein Fazit</a:t>
            </a:r>
          </a:p>
        </p:txBody>
      </p:sp>
    </p:spTree>
    <p:extLst>
      <p:ext uri="{BB962C8B-B14F-4D97-AF65-F5344CB8AC3E}">
        <p14:creationId xmlns:p14="http://schemas.microsoft.com/office/powerpoint/2010/main" val="109372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A92E1-C689-334E-BB57-5AA9BFEBE758}"/>
              </a:ext>
            </a:extLst>
          </p:cNvPr>
          <p:cNvSpPr>
            <a:spLocks noGrp="1"/>
          </p:cNvSpPr>
          <p:nvPr>
            <p:ph type="title"/>
          </p:nvPr>
        </p:nvSpPr>
        <p:spPr>
          <a:xfrm>
            <a:off x="838200" y="365125"/>
            <a:ext cx="10515600" cy="1056065"/>
          </a:xfrm>
        </p:spPr>
        <p:txBody>
          <a:bodyPr/>
          <a:lstStyle/>
          <a:p>
            <a:pPr algn="ctr"/>
            <a:r>
              <a:rPr lang="de-DE" b="1" u="sng" dirty="0">
                <a:latin typeface="Times New Roman" panose="02020603050405020304" pitchFamily="18" charset="0"/>
                <a:cs typeface="Times New Roman" panose="02020603050405020304" pitchFamily="18" charset="0"/>
              </a:rPr>
              <a:t>Was ist La Réunion?</a:t>
            </a:r>
          </a:p>
        </p:txBody>
      </p:sp>
      <p:sp>
        <p:nvSpPr>
          <p:cNvPr id="3" name="Inhaltsplatzhalter 2">
            <a:extLst>
              <a:ext uri="{FF2B5EF4-FFF2-40B4-BE49-F238E27FC236}">
                <a16:creationId xmlns:a16="http://schemas.microsoft.com/office/drawing/2014/main" id="{20892E77-3083-334D-B3DD-4D88282CE9EC}"/>
              </a:ext>
            </a:extLst>
          </p:cNvPr>
          <p:cNvSpPr>
            <a:spLocks noGrp="1"/>
          </p:cNvSpPr>
          <p:nvPr>
            <p:ph idx="1"/>
          </p:nvPr>
        </p:nvSpPr>
        <p:spPr/>
        <p:txBody>
          <a:bodyPr/>
          <a:lstStyle/>
          <a:p>
            <a:r>
              <a:rPr lang="de-DE" dirty="0">
                <a:latin typeface="Times New Roman" panose="02020603050405020304" pitchFamily="18" charset="0"/>
                <a:cs typeface="Times New Roman" panose="02020603050405020304" pitchFamily="18" charset="0"/>
              </a:rPr>
              <a:t>Insel im Indischen Ozean</a:t>
            </a:r>
          </a:p>
          <a:p>
            <a:r>
              <a:rPr lang="de-DE" dirty="0">
                <a:latin typeface="Times New Roman" panose="02020603050405020304" pitchFamily="18" charset="0"/>
                <a:cs typeface="Times New Roman" panose="02020603050405020304" pitchFamily="18" charset="0"/>
              </a:rPr>
              <a:t>Ca. 720 km östlich vom Inselstaat Madagaskar</a:t>
            </a:r>
          </a:p>
          <a:p>
            <a:r>
              <a:rPr lang="de-DE" dirty="0">
                <a:latin typeface="Times New Roman" panose="02020603050405020304" pitchFamily="18" charset="0"/>
                <a:cs typeface="Times New Roman" panose="02020603050405020304" pitchFamily="18" charset="0"/>
              </a:rPr>
              <a:t>Teil der Inselkette „</a:t>
            </a:r>
            <a:r>
              <a:rPr lang="de-DE" dirty="0" err="1">
                <a:latin typeface="Times New Roman" panose="02020603050405020304" pitchFamily="18" charset="0"/>
                <a:cs typeface="Times New Roman" panose="02020603050405020304" pitchFamily="18" charset="0"/>
              </a:rPr>
              <a:t>Maskarenen</a:t>
            </a:r>
            <a:r>
              <a:rPr lang="de-DE" dirty="0">
                <a:latin typeface="Times New Roman" panose="02020603050405020304" pitchFamily="18" charset="0"/>
                <a:cs typeface="Times New Roman" panose="02020603050405020304" pitchFamily="18" charset="0"/>
              </a:rPr>
              <a:t>“ </a:t>
            </a:r>
          </a:p>
          <a:p>
            <a:r>
              <a:rPr lang="de-DE" dirty="0">
                <a:latin typeface="Times New Roman" panose="02020603050405020304" pitchFamily="18" charset="0"/>
                <a:cs typeface="Times New Roman" panose="02020603050405020304" pitchFamily="18" charset="0"/>
              </a:rPr>
              <a:t>Amtssprache: Französisch</a:t>
            </a:r>
          </a:p>
          <a:p>
            <a:r>
              <a:rPr lang="de-DE" dirty="0">
                <a:latin typeface="Times New Roman" panose="02020603050405020304" pitchFamily="18" charset="0"/>
                <a:cs typeface="Times New Roman" panose="02020603050405020304" pitchFamily="18" charset="0"/>
              </a:rPr>
              <a:t>Hauptort: Saint- Denis </a:t>
            </a:r>
          </a:p>
          <a:p>
            <a:r>
              <a:rPr lang="de-DE" dirty="0">
                <a:latin typeface="Times New Roman" panose="02020603050405020304" pitchFamily="18" charset="0"/>
                <a:cs typeface="Times New Roman" panose="02020603050405020304" pitchFamily="18" charset="0"/>
              </a:rPr>
              <a:t>Fläche: 2512 Quadratkilometer </a:t>
            </a:r>
          </a:p>
          <a:p>
            <a:r>
              <a:rPr lang="de-DE" dirty="0">
                <a:latin typeface="Times New Roman" panose="02020603050405020304" pitchFamily="18" charset="0"/>
                <a:cs typeface="Times New Roman" panose="02020603050405020304" pitchFamily="18" charset="0"/>
              </a:rPr>
              <a:t>Währung: € (Euro)</a:t>
            </a:r>
          </a:p>
          <a:p>
            <a:r>
              <a:rPr lang="de-DE" dirty="0">
                <a:latin typeface="Times New Roman" panose="02020603050405020304" pitchFamily="18" charset="0"/>
                <a:cs typeface="Times New Roman" panose="02020603050405020304" pitchFamily="18" charset="0"/>
              </a:rPr>
              <a:t>Multikulturalität, Vulkanaktivität, Tourismus</a:t>
            </a:r>
          </a:p>
          <a:p>
            <a:endParaRPr lang="de-DE" dirty="0">
              <a:latin typeface="Times New Roman" panose="02020603050405020304" pitchFamily="18" charset="0"/>
              <a:cs typeface="Times New Roman" panose="02020603050405020304" pitchFamily="18" charset="0"/>
            </a:endParaRPr>
          </a:p>
          <a:p>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464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6E813C5-275A-D441-99EE-F992DDA8435A}"/>
              </a:ext>
            </a:extLst>
          </p:cNvPr>
          <p:cNvSpPr>
            <a:spLocks noGrp="1"/>
          </p:cNvSpPr>
          <p:nvPr>
            <p:ph idx="1"/>
          </p:nvPr>
        </p:nvSpPr>
        <p:spPr>
          <a:xfrm>
            <a:off x="396119" y="1254882"/>
            <a:ext cx="11399762" cy="3855356"/>
          </a:xfrm>
        </p:spPr>
        <p:txBody>
          <a:bodyPr/>
          <a:lstStyle/>
          <a:p>
            <a:r>
              <a:rPr lang="de-DE" dirty="0">
                <a:latin typeface="Times New Roman" panose="02020603050405020304" pitchFamily="18" charset="0"/>
                <a:cs typeface="Times New Roman" panose="02020603050405020304" pitchFamily="18" charset="0"/>
              </a:rPr>
              <a:t>Kulturelle Mischung aus europäischen, afrikanischen, indischen und chinesischen Traditionen </a:t>
            </a:r>
          </a:p>
          <a:p>
            <a:pPr lvl="1">
              <a:buFont typeface="Wingdings" pitchFamily="2" charset="2"/>
              <a:buChar char="Ø"/>
            </a:pPr>
            <a:r>
              <a:rPr lang="de-DE" dirty="0">
                <a:latin typeface="Times New Roman" panose="02020603050405020304" pitchFamily="18" charset="0"/>
                <a:cs typeface="Times New Roman" panose="02020603050405020304" pitchFamily="18" charset="0"/>
              </a:rPr>
              <a:t>zeigt sich in Bereichen wie der Küche</a:t>
            </a:r>
          </a:p>
          <a:p>
            <a:r>
              <a:rPr lang="de-DE" dirty="0">
                <a:latin typeface="Times New Roman" panose="02020603050405020304" pitchFamily="18" charset="0"/>
                <a:cs typeface="Times New Roman" panose="02020603050405020304" pitchFamily="18" charset="0"/>
              </a:rPr>
              <a:t>Religiöse Vielfalt </a:t>
            </a:r>
          </a:p>
          <a:p>
            <a:pPr lvl="1">
              <a:buFont typeface="Wingdings" pitchFamily="2" charset="2"/>
              <a:buChar char="Ø"/>
            </a:pPr>
            <a:r>
              <a:rPr lang="de-DE" dirty="0">
                <a:latin typeface="Times New Roman" panose="02020603050405020304" pitchFamily="18" charset="0"/>
                <a:cs typeface="Times New Roman" panose="02020603050405020304" pitchFamily="18" charset="0"/>
              </a:rPr>
              <a:t>Großteil katholisch, aber auch viel Muslime, Hindus und Buddhisten</a:t>
            </a:r>
          </a:p>
          <a:p>
            <a:pPr lvl="1">
              <a:buFont typeface="Wingdings" pitchFamily="2" charset="2"/>
              <a:buChar char="Ø"/>
            </a:pPr>
            <a:r>
              <a:rPr lang="de-DE" dirty="0">
                <a:latin typeface="Times New Roman" panose="02020603050405020304" pitchFamily="18" charset="0"/>
                <a:cs typeface="Times New Roman" panose="02020603050405020304" pitchFamily="18" charset="0"/>
              </a:rPr>
              <a:t>Große Akzeptanz untereinander</a:t>
            </a:r>
          </a:p>
          <a:p>
            <a:r>
              <a:rPr lang="de-DE" dirty="0">
                <a:latin typeface="Times New Roman" panose="02020603050405020304" pitchFamily="18" charset="0"/>
                <a:cs typeface="Times New Roman" panose="02020603050405020304" pitchFamily="18" charset="0"/>
              </a:rPr>
              <a:t>Mai bis November: kühl und trocken </a:t>
            </a:r>
          </a:p>
          <a:p>
            <a:r>
              <a:rPr lang="de-DE" dirty="0">
                <a:latin typeface="Times New Roman" panose="02020603050405020304" pitchFamily="18" charset="0"/>
                <a:cs typeface="Times New Roman" panose="02020603050405020304" pitchFamily="18" charset="0"/>
              </a:rPr>
              <a:t>November bis April: warm, feucht und regnerisch</a:t>
            </a:r>
          </a:p>
          <a:p>
            <a:pPr lvl="1">
              <a:buFont typeface="Wingdings" pitchFamily="2" charset="2"/>
              <a:buChar char="Ø"/>
            </a:pPr>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0056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2B70F6-A5C7-1549-AE69-0A19AFB966B9}"/>
              </a:ext>
            </a:extLst>
          </p:cNvPr>
          <p:cNvSpPr>
            <a:spLocks noGrp="1"/>
          </p:cNvSpPr>
          <p:nvPr>
            <p:ph type="title"/>
          </p:nvPr>
        </p:nvSpPr>
        <p:spPr/>
        <p:txBody>
          <a:bodyPr/>
          <a:lstStyle/>
          <a:p>
            <a:pPr algn="ctr"/>
            <a:r>
              <a:rPr lang="de-DE" b="1" u="sng" dirty="0">
                <a:latin typeface="Times New Roman" panose="02020603050405020304" pitchFamily="18" charset="0"/>
                <a:cs typeface="Times New Roman" panose="02020603050405020304" pitchFamily="18" charset="0"/>
              </a:rPr>
              <a:t>Wie kam es zu dieser Vielfalt?        </a:t>
            </a:r>
          </a:p>
        </p:txBody>
      </p:sp>
      <p:sp>
        <p:nvSpPr>
          <p:cNvPr id="3" name="Inhaltsplatzhalter 2">
            <a:extLst>
              <a:ext uri="{FF2B5EF4-FFF2-40B4-BE49-F238E27FC236}">
                <a16:creationId xmlns:a16="http://schemas.microsoft.com/office/drawing/2014/main" id="{E999A5C7-234B-E54E-90C6-35392732577A}"/>
              </a:ext>
            </a:extLst>
          </p:cNvPr>
          <p:cNvSpPr>
            <a:spLocks noGrp="1"/>
          </p:cNvSpPr>
          <p:nvPr>
            <p:ph idx="1"/>
          </p:nvPr>
        </p:nvSpPr>
        <p:spPr>
          <a:xfrm>
            <a:off x="838200" y="1690688"/>
            <a:ext cx="10515600" cy="4351338"/>
          </a:xfrm>
        </p:spPr>
        <p:txBody>
          <a:bodyPr>
            <a:normAutofit lnSpcReduction="10000"/>
          </a:bodyPr>
          <a:lstStyle/>
          <a:p>
            <a:r>
              <a:rPr lang="de-DE" dirty="0">
                <a:latin typeface="Times New Roman" panose="02020603050405020304" pitchFamily="18" charset="0"/>
                <a:cs typeface="Times New Roman" panose="02020603050405020304" pitchFamily="18" charset="0"/>
              </a:rPr>
              <a:t>Entdeckung der Insel durch arabische Seeforscher im 10.Jahrhundert </a:t>
            </a:r>
          </a:p>
          <a:p>
            <a:r>
              <a:rPr lang="de-DE" dirty="0">
                <a:latin typeface="Times New Roman" panose="02020603050405020304" pitchFamily="18" charset="0"/>
                <a:cs typeface="Times New Roman" panose="02020603050405020304" pitchFamily="18" charset="0"/>
              </a:rPr>
              <a:t>Beginn 16. Jahrhunderts in Europa bekannt (durch Kopie einer arabischen Karte)</a:t>
            </a:r>
          </a:p>
          <a:p>
            <a:r>
              <a:rPr lang="de-DE" dirty="0">
                <a:latin typeface="Times New Roman" panose="02020603050405020304" pitchFamily="18" charset="0"/>
                <a:cs typeface="Times New Roman" panose="02020603050405020304" pitchFamily="18" charset="0"/>
              </a:rPr>
              <a:t>1512 Portugiese Pedro Mascarenhas</a:t>
            </a:r>
          </a:p>
          <a:p>
            <a:pPr lvl="1">
              <a:buFont typeface="Wingdings" pitchFamily="2" charset="2"/>
              <a:buChar char="Ø"/>
            </a:pPr>
            <a:r>
              <a:rPr lang="de-DE" dirty="0">
                <a:latin typeface="Times New Roman" panose="02020603050405020304" pitchFamily="18" charset="0"/>
                <a:cs typeface="Times New Roman" panose="02020603050405020304" pitchFamily="18" charset="0"/>
              </a:rPr>
              <a:t>Benennung der Insel - Santa Apollonia </a:t>
            </a:r>
          </a:p>
          <a:p>
            <a:r>
              <a:rPr lang="de-DE" dirty="0">
                <a:latin typeface="Times New Roman" panose="02020603050405020304" pitchFamily="18" charset="0"/>
                <a:cs typeface="Times New Roman" panose="02020603050405020304" pitchFamily="18" charset="0"/>
              </a:rPr>
              <a:t>1638 von Franzosen eingenommen</a:t>
            </a:r>
          </a:p>
          <a:p>
            <a:r>
              <a:rPr lang="de-DE" dirty="0">
                <a:latin typeface="Times New Roman" panose="02020603050405020304" pitchFamily="18" charset="0"/>
                <a:cs typeface="Times New Roman" panose="02020603050405020304" pitchFamily="18" charset="0"/>
              </a:rPr>
              <a:t>1646 ersten Bewohner ausgesetzt (Aufständische aus Madagaskar)</a:t>
            </a:r>
          </a:p>
          <a:p>
            <a:r>
              <a:rPr lang="de-DE" dirty="0">
                <a:latin typeface="Times New Roman" panose="02020603050405020304" pitchFamily="18" charset="0"/>
                <a:cs typeface="Times New Roman" panose="02020603050405020304" pitchFamily="18" charset="0"/>
              </a:rPr>
              <a:t>1649 „</a:t>
            </a:r>
            <a:r>
              <a:rPr lang="de-DE" dirty="0" err="1">
                <a:latin typeface="Times New Roman" panose="02020603050405020304" pitchFamily="18" charset="0"/>
                <a:cs typeface="Times New Roman" panose="02020603050405020304" pitchFamily="18" charset="0"/>
              </a:rPr>
              <a:t>Île</a:t>
            </a:r>
            <a:r>
              <a:rPr lang="de-DE" dirty="0">
                <a:latin typeface="Times New Roman" panose="02020603050405020304" pitchFamily="18" charset="0"/>
                <a:cs typeface="Times New Roman" panose="02020603050405020304" pitchFamily="18" charset="0"/>
              </a:rPr>
              <a:t> de Bourbon“ zu Ehren des Sonnenkönigs aus dem Geschlecht der Bourbonen</a:t>
            </a:r>
          </a:p>
          <a:p>
            <a:r>
              <a:rPr lang="de-DE" dirty="0">
                <a:latin typeface="Times New Roman" panose="02020603050405020304" pitchFamily="18" charset="0"/>
                <a:cs typeface="Times New Roman" panose="02020603050405020304" pitchFamily="18" charset="0"/>
              </a:rPr>
              <a:t>1671 ersten Sklaven kommen auf die Insel</a:t>
            </a:r>
          </a:p>
        </p:txBody>
      </p:sp>
    </p:spTree>
    <p:extLst>
      <p:ext uri="{BB962C8B-B14F-4D97-AF65-F5344CB8AC3E}">
        <p14:creationId xmlns:p14="http://schemas.microsoft.com/office/powerpoint/2010/main" val="914486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0FE1575-C593-4543-8BA7-079C71CE12DC}"/>
              </a:ext>
            </a:extLst>
          </p:cNvPr>
          <p:cNvSpPr>
            <a:spLocks noGrp="1"/>
          </p:cNvSpPr>
          <p:nvPr>
            <p:ph idx="1"/>
          </p:nvPr>
        </p:nvSpPr>
        <p:spPr>
          <a:xfrm>
            <a:off x="272143" y="272142"/>
            <a:ext cx="11626547" cy="6365119"/>
          </a:xfrm>
        </p:spPr>
        <p:txBody>
          <a:bodyPr/>
          <a:lstStyle/>
          <a:p>
            <a:r>
              <a:rPr lang="de-DE" dirty="0">
                <a:latin typeface="Times New Roman" panose="02020603050405020304" pitchFamily="18" charset="0"/>
                <a:cs typeface="Times New Roman" panose="02020603050405020304" pitchFamily="18" charset="0"/>
              </a:rPr>
              <a:t>18. Jahrhundert: Sklaven aus Indien, Afrika, Madagaskar importiert</a:t>
            </a:r>
          </a:p>
          <a:p>
            <a:r>
              <a:rPr lang="de-DE" dirty="0">
                <a:latin typeface="Times New Roman" panose="02020603050405020304" pitchFamily="18" charset="0"/>
                <a:cs typeface="Times New Roman" panose="02020603050405020304" pitchFamily="18" charset="0"/>
              </a:rPr>
              <a:t>1793 „</a:t>
            </a:r>
            <a:r>
              <a:rPr lang="de-DE" dirty="0" err="1">
                <a:latin typeface="Times New Roman" panose="02020603050405020304" pitchFamily="18" charset="0"/>
                <a:cs typeface="Times New Roman" panose="02020603050405020304" pitchFamily="18" charset="0"/>
              </a:rPr>
              <a:t>Île</a:t>
            </a:r>
            <a:r>
              <a:rPr lang="de-DE" dirty="0">
                <a:latin typeface="Times New Roman" panose="02020603050405020304" pitchFamily="18" charset="0"/>
                <a:cs typeface="Times New Roman" panose="02020603050405020304" pitchFamily="18" charset="0"/>
              </a:rPr>
              <a:t> de la Réunion“ Gedenken an Vereinigung der Republikaner 1792 in Paris</a:t>
            </a:r>
          </a:p>
          <a:p>
            <a:r>
              <a:rPr lang="de-DE" dirty="0">
                <a:latin typeface="Times New Roman" panose="02020603050405020304" pitchFamily="18" charset="0"/>
                <a:cs typeface="Times New Roman" panose="02020603050405020304" pitchFamily="18" charset="0"/>
              </a:rPr>
              <a:t>1806 „</a:t>
            </a:r>
            <a:r>
              <a:rPr lang="de-DE" dirty="0" err="1">
                <a:latin typeface="Times New Roman" panose="02020603050405020304" pitchFamily="18" charset="0"/>
                <a:cs typeface="Times New Roman" panose="02020603050405020304" pitchFamily="18" charset="0"/>
              </a:rPr>
              <a:t>Île</a:t>
            </a:r>
            <a:r>
              <a:rPr lang="de-DE" dirty="0">
                <a:latin typeface="Times New Roman" panose="02020603050405020304" pitchFamily="18" charset="0"/>
                <a:cs typeface="Times New Roman" panose="02020603050405020304" pitchFamily="18" charset="0"/>
              </a:rPr>
              <a:t> Bonaparte“</a:t>
            </a:r>
          </a:p>
          <a:p>
            <a:r>
              <a:rPr lang="de-DE" dirty="0">
                <a:latin typeface="Times New Roman" panose="02020603050405020304" pitchFamily="18" charset="0"/>
                <a:cs typeface="Times New Roman" panose="02020603050405020304" pitchFamily="18" charset="0"/>
              </a:rPr>
              <a:t>1810-1815 englische Besetzung </a:t>
            </a:r>
          </a:p>
          <a:p>
            <a:r>
              <a:rPr lang="de-DE" dirty="0">
                <a:latin typeface="Times New Roman" panose="02020603050405020304" pitchFamily="18" charset="0"/>
                <a:cs typeface="Times New Roman" panose="02020603050405020304" pitchFamily="18" charset="0"/>
              </a:rPr>
              <a:t>Ab 1828 Freiwillige aus China und Indien angeworben</a:t>
            </a:r>
          </a:p>
          <a:p>
            <a:r>
              <a:rPr lang="de-DE" dirty="0">
                <a:latin typeface="Times New Roman" panose="02020603050405020304" pitchFamily="18" charset="0"/>
                <a:cs typeface="Times New Roman" panose="02020603050405020304" pitchFamily="18" charset="0"/>
              </a:rPr>
              <a:t>1848 Wiederernennung zu „</a:t>
            </a:r>
            <a:r>
              <a:rPr lang="de-DE" dirty="0" err="1">
                <a:latin typeface="Times New Roman" panose="02020603050405020304" pitchFamily="18" charset="0"/>
                <a:cs typeface="Times New Roman" panose="02020603050405020304" pitchFamily="18" charset="0"/>
              </a:rPr>
              <a:t>Île</a:t>
            </a:r>
            <a:r>
              <a:rPr lang="de-DE" dirty="0">
                <a:latin typeface="Times New Roman" panose="02020603050405020304" pitchFamily="18" charset="0"/>
                <a:cs typeface="Times New Roman" panose="02020603050405020304" pitchFamily="18" charset="0"/>
              </a:rPr>
              <a:t> de la Réunion“</a:t>
            </a:r>
          </a:p>
          <a:p>
            <a:r>
              <a:rPr lang="de-DE" dirty="0">
                <a:latin typeface="Times New Roman" panose="02020603050405020304" pitchFamily="18" charset="0"/>
                <a:cs typeface="Times New Roman" panose="02020603050405020304" pitchFamily="18" charset="0"/>
              </a:rPr>
              <a:t>1848 Sklaverei wird abgeschafft </a:t>
            </a:r>
          </a:p>
          <a:p>
            <a:r>
              <a:rPr lang="de-DE" dirty="0">
                <a:latin typeface="Times New Roman" panose="02020603050405020304" pitchFamily="18" charset="0"/>
                <a:cs typeface="Times New Roman" panose="02020603050405020304" pitchFamily="18" charset="0"/>
              </a:rPr>
              <a:t>Seit 1946 französisches Überseedepartment</a:t>
            </a:r>
          </a:p>
          <a:p>
            <a:r>
              <a:rPr lang="de-DE" dirty="0">
                <a:latin typeface="Times New Roman" panose="02020603050405020304" pitchFamily="18" charset="0"/>
                <a:cs typeface="Times New Roman" panose="02020603050405020304" pitchFamily="18" charset="0"/>
              </a:rPr>
              <a:t>Seit 1957 Teil der Europäischen Union</a:t>
            </a:r>
          </a:p>
          <a:p>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4484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EC8EA7B-28AA-6A4D-BA18-822F52540F04}"/>
              </a:ext>
            </a:extLst>
          </p:cNvPr>
          <p:cNvSpPr>
            <a:spLocks noGrp="1"/>
          </p:cNvSpPr>
          <p:nvPr>
            <p:ph idx="1"/>
          </p:nvPr>
        </p:nvSpPr>
        <p:spPr>
          <a:xfrm>
            <a:off x="838200" y="332619"/>
            <a:ext cx="10515600" cy="5844344"/>
          </a:xfrm>
        </p:spPr>
        <p:txBody>
          <a:bodyPr anchor="ctr"/>
          <a:lstStyle/>
          <a:p>
            <a:pPr marL="0" indent="0" algn="ctr">
              <a:buNone/>
            </a:pPr>
            <a:r>
              <a:rPr lang="de-DE" i="1" dirty="0">
                <a:latin typeface="Times New Roman" panose="02020603050405020304" pitchFamily="18" charset="0"/>
                <a:cs typeface="Times New Roman" panose="02020603050405020304" pitchFamily="18" charset="0"/>
              </a:rPr>
              <a:t>Die Geschichte, welche von Leid geprägt ist, ist, wie ihr sehr von vielen Ländern beeinflusst worden. Die Insel hatte keine ‘ursprüngliche‘ Bevölkerung. Die Bewohner haben also alle Vorfahren aus den verschiedensten Ländern, die im Laufe der Geschichte zu dieser Insel kamen.</a:t>
            </a:r>
          </a:p>
          <a:p>
            <a:pPr marL="0" indent="0" algn="ctr">
              <a:buNone/>
            </a:pPr>
            <a:r>
              <a:rPr lang="de-DE" i="1" dirty="0">
                <a:latin typeface="Times New Roman" panose="02020603050405020304" pitchFamily="18" charset="0"/>
                <a:cs typeface="Times New Roman" panose="02020603050405020304" pitchFamily="18" charset="0"/>
              </a:rPr>
              <a:t> So kommt die Vielfalt zustande.</a:t>
            </a:r>
          </a:p>
          <a:p>
            <a:pPr marL="0" indent="0" algn="ctr">
              <a:buNone/>
            </a:pPr>
            <a:r>
              <a:rPr lang="de-DE" i="1" dirty="0">
                <a:latin typeface="Times New Roman" panose="02020603050405020304" pitchFamily="18" charset="0"/>
                <a:cs typeface="Times New Roman" panose="02020603050405020304" pitchFamily="18" charset="0"/>
              </a:rPr>
              <a:t>Die verschiedenen Kulturen haben sich in der Insel vermischt und diese geprägt, während sich ein gemeinsames Volk gebildet hat.</a:t>
            </a:r>
          </a:p>
        </p:txBody>
      </p:sp>
    </p:spTree>
    <p:extLst>
      <p:ext uri="{BB962C8B-B14F-4D97-AF65-F5344CB8AC3E}">
        <p14:creationId xmlns:p14="http://schemas.microsoft.com/office/powerpoint/2010/main" val="660606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2BF9D-FFF6-5F4F-9427-97108BFF2767}"/>
              </a:ext>
            </a:extLst>
          </p:cNvPr>
          <p:cNvSpPr>
            <a:spLocks noGrp="1"/>
          </p:cNvSpPr>
          <p:nvPr>
            <p:ph type="title"/>
          </p:nvPr>
        </p:nvSpPr>
        <p:spPr/>
        <p:txBody>
          <a:bodyPr/>
          <a:lstStyle/>
          <a:p>
            <a:pPr algn="ctr"/>
            <a:r>
              <a:rPr lang="de-DE" b="1" u="sng" dirty="0">
                <a:latin typeface="Times New Roman" panose="02020603050405020304" pitchFamily="18" charset="0"/>
                <a:cs typeface="Times New Roman" panose="02020603050405020304" pitchFamily="18" charset="0"/>
              </a:rPr>
              <a:t>Traditionen und Feste</a:t>
            </a:r>
          </a:p>
        </p:txBody>
      </p:sp>
      <p:sp>
        <p:nvSpPr>
          <p:cNvPr id="3" name="Inhaltsplatzhalter 2">
            <a:extLst>
              <a:ext uri="{FF2B5EF4-FFF2-40B4-BE49-F238E27FC236}">
                <a16:creationId xmlns:a16="http://schemas.microsoft.com/office/drawing/2014/main" id="{CB4C90D2-A900-C042-9007-89F04CFCB184}"/>
              </a:ext>
            </a:extLst>
          </p:cNvPr>
          <p:cNvSpPr>
            <a:spLocks noGrp="1"/>
          </p:cNvSpPr>
          <p:nvPr>
            <p:ph sz="half" idx="1"/>
          </p:nvPr>
        </p:nvSpPr>
        <p:spPr>
          <a:xfrm>
            <a:off x="838200" y="4091781"/>
            <a:ext cx="4967514" cy="2401094"/>
          </a:xfrm>
        </p:spPr>
        <p:txBody>
          <a:bodyPr>
            <a:normAutofit lnSpcReduction="10000"/>
          </a:bodyPr>
          <a:lstStyle/>
          <a:p>
            <a:r>
              <a:rPr lang="de-DE" sz="2500" dirty="0">
                <a:latin typeface="Times New Roman" panose="02020603050405020304" pitchFamily="18" charset="0"/>
                <a:cs typeface="Times New Roman" panose="02020603050405020304" pitchFamily="18" charset="0"/>
              </a:rPr>
              <a:t>katholische, hinduistische, chinesische, muslimische Bräuche in den Traditionen enthalten</a:t>
            </a:r>
          </a:p>
          <a:p>
            <a:r>
              <a:rPr lang="de-DE" sz="2500" b="1" dirty="0" err="1">
                <a:latin typeface="Times New Roman" panose="02020603050405020304" pitchFamily="18" charset="0"/>
                <a:cs typeface="Times New Roman" panose="02020603050405020304" pitchFamily="18" charset="0"/>
              </a:rPr>
              <a:t>Deepavali</a:t>
            </a:r>
            <a:r>
              <a:rPr lang="de-DE" sz="2500" b="1" dirty="0">
                <a:latin typeface="Times New Roman" panose="02020603050405020304" pitchFamily="18" charset="0"/>
                <a:cs typeface="Times New Roman" panose="02020603050405020304" pitchFamily="18" charset="0"/>
              </a:rPr>
              <a:t> </a:t>
            </a:r>
            <a:r>
              <a:rPr lang="de-DE" sz="2500" dirty="0">
                <a:latin typeface="Times New Roman" panose="02020603050405020304" pitchFamily="18" charset="0"/>
                <a:cs typeface="Times New Roman" panose="02020603050405020304" pitchFamily="18" charset="0"/>
              </a:rPr>
              <a:t>–Lichterfest im November </a:t>
            </a:r>
            <a:endParaRPr lang="de-DE" sz="2500" b="1" dirty="0">
              <a:latin typeface="Times New Roman" panose="02020603050405020304" pitchFamily="18" charset="0"/>
              <a:cs typeface="Times New Roman" panose="02020603050405020304" pitchFamily="18" charset="0"/>
            </a:endParaRPr>
          </a:p>
          <a:p>
            <a:pPr>
              <a:buFont typeface="Wingdings" pitchFamily="2" charset="2"/>
              <a:buChar char="v"/>
            </a:pPr>
            <a:r>
              <a:rPr lang="de-DE" b="1" dirty="0">
                <a:latin typeface="Times New Roman" panose="02020603050405020304" pitchFamily="18" charset="0"/>
                <a:cs typeface="Times New Roman" panose="02020603050405020304" pitchFamily="18" charset="0"/>
              </a:rPr>
              <a:t>Kreolische Sprache </a:t>
            </a:r>
          </a:p>
          <a:p>
            <a:endParaRPr lang="de-DE" b="1" dirty="0">
              <a:latin typeface="Times New Roman" panose="02020603050405020304" pitchFamily="18" charset="0"/>
              <a:cs typeface="Times New Roman" panose="02020603050405020304" pitchFamily="18" charset="0"/>
            </a:endParaRPr>
          </a:p>
        </p:txBody>
      </p:sp>
      <p:sp>
        <p:nvSpPr>
          <p:cNvPr id="4" name="Inhaltsplatzhalter 3">
            <a:extLst>
              <a:ext uri="{FF2B5EF4-FFF2-40B4-BE49-F238E27FC236}">
                <a16:creationId xmlns:a16="http://schemas.microsoft.com/office/drawing/2014/main" id="{08E8EACD-3762-5B4B-B6F7-5F286C8F42F1}"/>
              </a:ext>
            </a:extLst>
          </p:cNvPr>
          <p:cNvSpPr>
            <a:spLocks noGrp="1"/>
          </p:cNvSpPr>
          <p:nvPr>
            <p:ph sz="half" idx="2"/>
          </p:nvPr>
        </p:nvSpPr>
        <p:spPr>
          <a:xfrm>
            <a:off x="6096000" y="1362189"/>
            <a:ext cx="5181600" cy="2639105"/>
          </a:xfrm>
        </p:spPr>
        <p:txBody>
          <a:bodyPr>
            <a:normAutofit lnSpcReduction="10000"/>
          </a:bodyPr>
          <a:lstStyle/>
          <a:p>
            <a:r>
              <a:rPr lang="de-DE" sz="2500" b="1" dirty="0" err="1">
                <a:latin typeface="Times New Roman" panose="02020603050405020304" pitchFamily="18" charset="0"/>
                <a:cs typeface="Times New Roman" panose="02020603050405020304" pitchFamily="18" charset="0"/>
              </a:rPr>
              <a:t>Maloya</a:t>
            </a:r>
            <a:r>
              <a:rPr lang="de-DE" sz="2500" b="1" dirty="0">
                <a:latin typeface="Times New Roman" panose="02020603050405020304" pitchFamily="18" charset="0"/>
                <a:cs typeface="Times New Roman" panose="02020603050405020304" pitchFamily="18" charset="0"/>
              </a:rPr>
              <a:t> </a:t>
            </a:r>
            <a:r>
              <a:rPr lang="de-DE" sz="2500" dirty="0">
                <a:latin typeface="Times New Roman" panose="02020603050405020304" pitchFamily="18" charset="0"/>
                <a:cs typeface="Times New Roman" panose="02020603050405020304" pitchFamily="18" charset="0"/>
              </a:rPr>
              <a:t>– Musikgenre (eine Art des Blues) mit afrikanischer Herkunft</a:t>
            </a:r>
          </a:p>
          <a:p>
            <a:pPr lvl="1">
              <a:buFont typeface="Wingdings" pitchFamily="2" charset="2"/>
              <a:buChar char="Ø"/>
            </a:pPr>
            <a:r>
              <a:rPr lang="de-DE" sz="2500" dirty="0">
                <a:latin typeface="Times New Roman" panose="02020603050405020304" pitchFamily="18" charset="0"/>
                <a:cs typeface="Times New Roman" panose="02020603050405020304" pitchFamily="18" charset="0"/>
              </a:rPr>
              <a:t>War die Musik der Sklaven aus Madagaskar auf den Feldern</a:t>
            </a:r>
          </a:p>
          <a:p>
            <a:r>
              <a:rPr lang="de-DE" sz="2500" b="1" dirty="0" err="1">
                <a:latin typeface="Times New Roman" panose="02020603050405020304" pitchFamily="18" charset="0"/>
                <a:cs typeface="Times New Roman" panose="02020603050405020304" pitchFamily="18" charset="0"/>
              </a:rPr>
              <a:t>Séga</a:t>
            </a:r>
            <a:r>
              <a:rPr lang="de-DE" sz="2500" b="1" dirty="0">
                <a:latin typeface="Times New Roman" panose="02020603050405020304" pitchFamily="18" charset="0"/>
                <a:cs typeface="Times New Roman" panose="02020603050405020304" pitchFamily="18" charset="0"/>
              </a:rPr>
              <a:t> </a:t>
            </a:r>
            <a:r>
              <a:rPr lang="de-DE" sz="2500" dirty="0">
                <a:latin typeface="Times New Roman" panose="02020603050405020304" pitchFamily="18" charset="0"/>
                <a:cs typeface="Times New Roman" panose="02020603050405020304" pitchFamily="18" charset="0"/>
              </a:rPr>
              <a:t>– Tanzmusikstil, Mischung aus afrikanischer und europäischer Musik</a:t>
            </a:r>
          </a:p>
          <a:p>
            <a:endParaRPr lang="de-DE" dirty="0"/>
          </a:p>
        </p:txBody>
      </p:sp>
      <p:pic>
        <p:nvPicPr>
          <p:cNvPr id="5" name="Grafik 5">
            <a:extLst>
              <a:ext uri="{FF2B5EF4-FFF2-40B4-BE49-F238E27FC236}">
                <a16:creationId xmlns:a16="http://schemas.microsoft.com/office/drawing/2014/main" id="{B3D0FC82-E4B0-8D40-82AC-195774A0B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761" y="1614526"/>
            <a:ext cx="3914383" cy="2193239"/>
          </a:xfrm>
          <a:prstGeom prst="rect">
            <a:avLst/>
          </a:prstGeom>
        </p:spPr>
      </p:pic>
      <p:pic>
        <p:nvPicPr>
          <p:cNvPr id="7" name="Grafik 7">
            <a:extLst>
              <a:ext uri="{FF2B5EF4-FFF2-40B4-BE49-F238E27FC236}">
                <a16:creationId xmlns:a16="http://schemas.microsoft.com/office/drawing/2014/main" id="{4A28E42D-0964-4D4C-91DB-01CA7F9A27F9}"/>
              </a:ext>
            </a:extLst>
          </p:cNvPr>
          <p:cNvPicPr>
            <a:picLocks noChangeAspect="1"/>
          </p:cNvPicPr>
          <p:nvPr/>
        </p:nvPicPr>
        <p:blipFill>
          <a:blip r:embed="rId3"/>
          <a:srcRect/>
          <a:stretch/>
        </p:blipFill>
        <p:spPr>
          <a:xfrm>
            <a:off x="6912427" y="4101081"/>
            <a:ext cx="3822097" cy="2542180"/>
          </a:xfrm>
          <a:prstGeom prst="rect">
            <a:avLst/>
          </a:prstGeom>
        </p:spPr>
      </p:pic>
    </p:spTree>
    <p:extLst>
      <p:ext uri="{BB962C8B-B14F-4D97-AF65-F5344CB8AC3E}">
        <p14:creationId xmlns:p14="http://schemas.microsoft.com/office/powerpoint/2010/main" val="167795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F9A78DE-8B2B-EC42-974C-5F632C73769B}"/>
              </a:ext>
            </a:extLst>
          </p:cNvPr>
          <p:cNvSpPr>
            <a:spLocks noGrp="1"/>
          </p:cNvSpPr>
          <p:nvPr>
            <p:ph sz="half" idx="1"/>
          </p:nvPr>
        </p:nvSpPr>
        <p:spPr>
          <a:xfrm>
            <a:off x="838200" y="468690"/>
            <a:ext cx="5181600" cy="2600477"/>
          </a:xfrm>
        </p:spPr>
        <p:txBody>
          <a:bodyPr>
            <a:normAutofit lnSpcReduction="10000"/>
          </a:bodyPr>
          <a:lstStyle/>
          <a:p>
            <a:r>
              <a:rPr lang="de-DE" dirty="0">
                <a:latin typeface="Times New Roman" panose="02020603050405020304" pitchFamily="18" charset="0"/>
                <a:cs typeface="Times New Roman" panose="02020603050405020304" pitchFamily="18" charset="0"/>
              </a:rPr>
              <a:t>Feuerläufe, das </a:t>
            </a:r>
            <a:r>
              <a:rPr lang="de-DE" dirty="0" err="1">
                <a:latin typeface="Times New Roman" panose="02020603050405020304" pitchFamily="18" charset="0"/>
                <a:cs typeface="Times New Roman" panose="02020603050405020304" pitchFamily="18" charset="0"/>
              </a:rPr>
              <a:t>Cavadee</a:t>
            </a:r>
            <a:endParaRPr lang="de-DE" dirty="0">
              <a:latin typeface="Times New Roman" panose="02020603050405020304" pitchFamily="18" charset="0"/>
              <a:cs typeface="Times New Roman" panose="02020603050405020304" pitchFamily="18" charset="0"/>
            </a:endParaRPr>
          </a:p>
          <a:p>
            <a:r>
              <a:rPr lang="de-DE" dirty="0">
                <a:latin typeface="Times New Roman" panose="02020603050405020304" pitchFamily="18" charset="0"/>
                <a:cs typeface="Times New Roman" panose="02020603050405020304" pitchFamily="18" charset="0"/>
              </a:rPr>
              <a:t>Chinesische Neujahr mit Umzügen, Aufführungen &amp; Veranstaltungen in Tempeln im Januar</a:t>
            </a:r>
          </a:p>
          <a:p>
            <a:pPr lvl="1">
              <a:buFont typeface="Wingdings" pitchFamily="2" charset="2"/>
              <a:buChar char="Ø"/>
            </a:pPr>
            <a:r>
              <a:rPr lang="de-DE" dirty="0">
                <a:latin typeface="Times New Roman" panose="02020603050405020304" pitchFamily="18" charset="0"/>
                <a:cs typeface="Times New Roman" panose="02020603050405020304" pitchFamily="18" charset="0"/>
              </a:rPr>
              <a:t>Drachen durch die Straßen geführt, Feuerwerke und Knallkörper</a:t>
            </a:r>
          </a:p>
        </p:txBody>
      </p:sp>
      <p:sp>
        <p:nvSpPr>
          <p:cNvPr id="5" name="Inhaltsplatzhalter 4">
            <a:extLst>
              <a:ext uri="{FF2B5EF4-FFF2-40B4-BE49-F238E27FC236}">
                <a16:creationId xmlns:a16="http://schemas.microsoft.com/office/drawing/2014/main" id="{67650E46-3E2A-EB49-8905-F417F9583FC3}"/>
              </a:ext>
            </a:extLst>
          </p:cNvPr>
          <p:cNvSpPr>
            <a:spLocks noGrp="1"/>
          </p:cNvSpPr>
          <p:nvPr>
            <p:ph sz="half" idx="2"/>
          </p:nvPr>
        </p:nvSpPr>
        <p:spPr>
          <a:xfrm>
            <a:off x="6550176" y="3769255"/>
            <a:ext cx="5181600" cy="2407708"/>
          </a:xfrm>
        </p:spPr>
        <p:txBody>
          <a:bodyPr>
            <a:normAutofit lnSpcReduction="10000"/>
          </a:bodyPr>
          <a:lstStyle/>
          <a:p>
            <a:r>
              <a:rPr lang="de-DE" dirty="0">
                <a:latin typeface="Times New Roman" panose="02020603050405020304" pitchFamily="18" charset="0"/>
                <a:cs typeface="Times New Roman" panose="02020603050405020304" pitchFamily="18" charset="0"/>
              </a:rPr>
              <a:t>Tamilische Neujahr mit Umzügen und Prozessionen (aus religiösen Anlass veranstalteter feierlicher Umzug von Geistlichen und Gemeinde) im April</a:t>
            </a:r>
            <a:endParaRPr lang="de-DE" dirty="0"/>
          </a:p>
        </p:txBody>
      </p:sp>
      <p:pic>
        <p:nvPicPr>
          <p:cNvPr id="6" name="Grafik 6">
            <a:extLst>
              <a:ext uri="{FF2B5EF4-FFF2-40B4-BE49-F238E27FC236}">
                <a16:creationId xmlns:a16="http://schemas.microsoft.com/office/drawing/2014/main" id="{FC7E1A8A-FA87-A04D-B405-17284A85E477}"/>
              </a:ext>
            </a:extLst>
          </p:cNvPr>
          <p:cNvPicPr>
            <a:picLocks noChangeAspect="1"/>
          </p:cNvPicPr>
          <p:nvPr/>
        </p:nvPicPr>
        <p:blipFill>
          <a:blip r:embed="rId2"/>
          <a:srcRect/>
          <a:stretch/>
        </p:blipFill>
        <p:spPr>
          <a:xfrm>
            <a:off x="6976533" y="468689"/>
            <a:ext cx="4166205" cy="2777469"/>
          </a:xfrm>
          <a:prstGeom prst="rect">
            <a:avLst/>
          </a:prstGeom>
        </p:spPr>
      </p:pic>
      <p:pic>
        <p:nvPicPr>
          <p:cNvPr id="8" name="Grafik 8">
            <a:extLst>
              <a:ext uri="{FF2B5EF4-FFF2-40B4-BE49-F238E27FC236}">
                <a16:creationId xmlns:a16="http://schemas.microsoft.com/office/drawing/2014/main" id="{3F0F89F5-C4BF-454D-AE7B-26920F09D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754" y="3752527"/>
            <a:ext cx="5201920" cy="2273300"/>
          </a:xfrm>
          <a:prstGeom prst="rect">
            <a:avLst/>
          </a:prstGeom>
        </p:spPr>
      </p:pic>
    </p:spTree>
    <p:extLst>
      <p:ext uri="{BB962C8B-B14F-4D97-AF65-F5344CB8AC3E}">
        <p14:creationId xmlns:p14="http://schemas.microsoft.com/office/powerpoint/2010/main" val="148508130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749</Words>
  <Application>Microsoft Office PowerPoint</Application>
  <PresentationFormat>Breitbild</PresentationFormat>
  <Paragraphs>84</Paragraphs>
  <Slides>18</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18</vt:i4>
      </vt:variant>
    </vt:vector>
  </HeadingPairs>
  <TitlesOfParts>
    <vt:vector size="26" baseType="lpstr">
      <vt:lpstr>Algerian</vt:lpstr>
      <vt:lpstr>Arial</vt:lpstr>
      <vt:lpstr>Calibri</vt:lpstr>
      <vt:lpstr>Calibri Light</vt:lpstr>
      <vt:lpstr>Times New Roman</vt:lpstr>
      <vt:lpstr>Vijaya</vt:lpstr>
      <vt:lpstr>Wingdings</vt:lpstr>
      <vt:lpstr>Office</vt:lpstr>
      <vt:lpstr>La Réunion  Lebhafte Vielfalt</vt:lpstr>
      <vt:lpstr>Inhaltsverzeichnis </vt:lpstr>
      <vt:lpstr>Was ist La Réunion?</vt:lpstr>
      <vt:lpstr>PowerPoint-Präsentation</vt:lpstr>
      <vt:lpstr>Wie kam es zu dieser Vielfalt?        </vt:lpstr>
      <vt:lpstr>PowerPoint-Präsentation</vt:lpstr>
      <vt:lpstr>PowerPoint-Präsentation</vt:lpstr>
      <vt:lpstr>Traditionen und Feste</vt:lpstr>
      <vt:lpstr>PowerPoint-Präsentation</vt:lpstr>
      <vt:lpstr>PowerPoint-Präsentation</vt:lpstr>
      <vt:lpstr>PowerPoint-Präsentation</vt:lpstr>
      <vt:lpstr>Religionen und Gotteshäuser</vt:lpstr>
      <vt:lpstr>PowerPoint-Präsentation</vt:lpstr>
      <vt:lpstr>PowerPoint-Präsentation</vt:lpstr>
      <vt:lpstr>PowerPoint-Präsentation</vt:lpstr>
      <vt:lpstr>PowerPoint-Präsentation</vt:lpstr>
      <vt:lpstr>„Île de la Réunion“  „Insel der Zusammenkunft“</vt:lpstr>
      <vt:lpstr>Vielen Dank für Ihre Aufmerksamkeit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Réunion  - Lebhafte Vielfalt</dc:title>
  <dc:creator>laxiya sooriyakumar</dc:creator>
  <cp:lastModifiedBy>Susanne Gründler</cp:lastModifiedBy>
  <cp:revision>4</cp:revision>
  <dcterms:created xsi:type="dcterms:W3CDTF">2020-05-21T11:32:08Z</dcterms:created>
  <dcterms:modified xsi:type="dcterms:W3CDTF">2020-06-18T09:34:29Z</dcterms:modified>
</cp:coreProperties>
</file>