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4" r:id="rId9"/>
    <p:sldId id="263" r:id="rId10"/>
    <p:sldId id="265" r:id="rId11"/>
    <p:sldId id="266" r:id="rId12"/>
    <p:sldId id="269" r:id="rId13"/>
    <p:sldId id="272" r:id="rId14"/>
    <p:sldId id="267" r:id="rId15"/>
    <p:sldId id="273" r:id="rId16"/>
    <p:sldId id="268" r:id="rId17"/>
    <p:sldId id="277" r:id="rId18"/>
    <p:sldId id="270" r:id="rId19"/>
    <p:sldId id="271"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66175-487D-40B6-BCCB-D129BF2011C3}" type="datetimeFigureOut">
              <a:rPr lang="et-EE" smtClean="0"/>
              <a:t>17.12.2019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355191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66175-487D-40B6-BCCB-D129BF2011C3}" type="datetimeFigureOut">
              <a:rPr lang="et-EE" smtClean="0"/>
              <a:t>17.12.2019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303116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5166175-487D-40B6-BCCB-D129BF2011C3}" type="datetimeFigureOut">
              <a:rPr lang="et-EE" smtClean="0"/>
              <a:t>17.12.2019</a:t>
            </a:fld>
            <a:endParaRPr lang="et-EE"/>
          </a:p>
        </p:txBody>
      </p:sp>
      <p:sp>
        <p:nvSpPr>
          <p:cNvPr id="5" name="Footer Placeholder 4"/>
          <p:cNvSpPr>
            <a:spLocks noGrp="1"/>
          </p:cNvSpPr>
          <p:nvPr>
            <p:ph type="ftr" sz="quarter" idx="11"/>
          </p:nvPr>
        </p:nvSpPr>
        <p:spPr>
          <a:xfrm>
            <a:off x="3776135" y="6422854"/>
            <a:ext cx="4279669" cy="365125"/>
          </a:xfrm>
        </p:spPr>
        <p:txBody>
          <a:bodyPr/>
          <a:lstStyle/>
          <a:p>
            <a:endParaRPr lang="et-EE"/>
          </a:p>
        </p:txBody>
      </p:sp>
      <p:sp>
        <p:nvSpPr>
          <p:cNvPr id="6" name="Slide Number Placeholder 5"/>
          <p:cNvSpPr>
            <a:spLocks noGrp="1"/>
          </p:cNvSpPr>
          <p:nvPr>
            <p:ph type="sldNum" sz="quarter" idx="12"/>
          </p:nvPr>
        </p:nvSpPr>
        <p:spPr>
          <a:xfrm>
            <a:off x="8073048" y="6422854"/>
            <a:ext cx="879759" cy="365125"/>
          </a:xfrm>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269111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66175-487D-40B6-BCCB-D129BF2011C3}" type="datetimeFigureOut">
              <a:rPr lang="et-EE" smtClean="0"/>
              <a:t>17.12.2019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36716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5166175-487D-40B6-BCCB-D129BF2011C3}" type="datetimeFigureOut">
              <a:rPr lang="et-EE" smtClean="0"/>
              <a:t>17.12.2019</a:t>
            </a:fld>
            <a:endParaRPr lang="et-E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t-E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C5DC8C7-84E1-4C42-AF1A-8B65F5022548}" type="slidenum">
              <a:rPr lang="et-EE" smtClean="0"/>
              <a:t>‹Nr.›</a:t>
            </a:fld>
            <a:endParaRPr lang="et-EE"/>
          </a:p>
        </p:txBody>
      </p:sp>
    </p:spTree>
    <p:extLst>
      <p:ext uri="{BB962C8B-B14F-4D97-AF65-F5344CB8AC3E}">
        <p14:creationId xmlns:p14="http://schemas.microsoft.com/office/powerpoint/2010/main" val="27494322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66175-487D-40B6-BCCB-D129BF2011C3}" type="datetimeFigureOut">
              <a:rPr lang="et-EE" smtClean="0"/>
              <a:t>17.12.2019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223906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166175-487D-40B6-BCCB-D129BF2011C3}" type="datetimeFigureOut">
              <a:rPr lang="et-EE" smtClean="0"/>
              <a:t>17.12.2019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151915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166175-487D-40B6-BCCB-D129BF2011C3}" type="datetimeFigureOut">
              <a:rPr lang="et-EE" smtClean="0"/>
              <a:t>17.12.2019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324317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66175-487D-40B6-BCCB-D129BF2011C3}" type="datetimeFigureOut">
              <a:rPr lang="et-EE" smtClean="0"/>
              <a:t>17.12.2019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184745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166175-487D-40B6-BCCB-D129BF2011C3}" type="datetimeFigureOut">
              <a:rPr lang="et-EE" smtClean="0"/>
              <a:t>17.12.2019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405391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166175-487D-40B6-BCCB-D129BF2011C3}" type="datetimeFigureOut">
              <a:rPr lang="et-EE" smtClean="0"/>
              <a:t>17.12.2019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C5DC8C7-84E1-4C42-AF1A-8B65F5022548}" type="slidenum">
              <a:rPr lang="et-EE" smtClean="0"/>
              <a:t>‹Nr.›</a:t>
            </a:fld>
            <a:endParaRPr lang="et-EE"/>
          </a:p>
        </p:txBody>
      </p:sp>
    </p:spTree>
    <p:extLst>
      <p:ext uri="{BB962C8B-B14F-4D97-AF65-F5344CB8AC3E}">
        <p14:creationId xmlns:p14="http://schemas.microsoft.com/office/powerpoint/2010/main" val="257064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5166175-487D-40B6-BCCB-D129BF2011C3}" type="datetimeFigureOut">
              <a:rPr lang="et-EE" smtClean="0"/>
              <a:t>17.12.2019</a:t>
            </a:fld>
            <a:endParaRPr lang="et-E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t-E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C5DC8C7-84E1-4C42-AF1A-8B65F5022548}" type="slidenum">
              <a:rPr lang="et-EE" smtClean="0"/>
              <a:t>‹Nr.›</a:t>
            </a:fld>
            <a:endParaRPr lang="et-EE"/>
          </a:p>
        </p:txBody>
      </p:sp>
    </p:spTree>
    <p:extLst>
      <p:ext uri="{BB962C8B-B14F-4D97-AF65-F5344CB8AC3E}">
        <p14:creationId xmlns:p14="http://schemas.microsoft.com/office/powerpoint/2010/main" val="2015761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C4B1-55B3-4349-B9CA-8A74A29FA13F}"/>
              </a:ext>
            </a:extLst>
          </p:cNvPr>
          <p:cNvSpPr>
            <a:spLocks noGrp="1"/>
          </p:cNvSpPr>
          <p:nvPr>
            <p:ph type="ctrTitle"/>
          </p:nvPr>
        </p:nvSpPr>
        <p:spPr/>
        <p:txBody>
          <a:bodyPr/>
          <a:lstStyle/>
          <a:p>
            <a:r>
              <a:rPr lang="en-US" dirty="0"/>
              <a:t>INTEGRATION AND IMMIGRATION IN ESTONIA</a:t>
            </a:r>
            <a:endParaRPr lang="et-EE" dirty="0"/>
          </a:p>
        </p:txBody>
      </p:sp>
      <p:sp>
        <p:nvSpPr>
          <p:cNvPr id="3" name="Subtitle 2">
            <a:extLst>
              <a:ext uri="{FF2B5EF4-FFF2-40B4-BE49-F238E27FC236}">
                <a16:creationId xmlns:a16="http://schemas.microsoft.com/office/drawing/2014/main" id="{1936B6E3-FADC-4D6B-A049-DA1AF07F2132}"/>
              </a:ext>
            </a:extLst>
          </p:cNvPr>
          <p:cNvSpPr>
            <a:spLocks noGrp="1"/>
          </p:cNvSpPr>
          <p:nvPr>
            <p:ph type="subTitle" idx="1"/>
          </p:nvPr>
        </p:nvSpPr>
        <p:spPr>
          <a:xfrm>
            <a:off x="1524000" y="4086789"/>
            <a:ext cx="9144000" cy="1309255"/>
          </a:xfrm>
        </p:spPr>
        <p:txBody>
          <a:bodyPr/>
          <a:lstStyle/>
          <a:p>
            <a:r>
              <a:rPr lang="en-US" dirty="0"/>
              <a:t>Pärnu </a:t>
            </a:r>
            <a:r>
              <a:rPr lang="en-US" dirty="0" err="1"/>
              <a:t>Ühisgümnaasium</a:t>
            </a:r>
            <a:r>
              <a:rPr lang="en-US" dirty="0"/>
              <a:t>, December 2019</a:t>
            </a:r>
          </a:p>
          <a:p>
            <a:r>
              <a:rPr lang="en-US" dirty="0"/>
              <a:t> </a:t>
            </a:r>
          </a:p>
          <a:p>
            <a:endParaRPr lang="et-EE" dirty="0"/>
          </a:p>
        </p:txBody>
      </p:sp>
      <p:pic>
        <p:nvPicPr>
          <p:cNvPr id="6" name="Picture 5" descr="A screenshot of a cell phone&#10;&#10;Description automatically generated">
            <a:extLst>
              <a:ext uri="{FF2B5EF4-FFF2-40B4-BE49-F238E27FC236}">
                <a16:creationId xmlns:a16="http://schemas.microsoft.com/office/drawing/2014/main" id="{D00B7161-4FCC-4621-A250-BE1C16B1F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16" y="4545962"/>
            <a:ext cx="7722637" cy="1700164"/>
          </a:xfrm>
          <a:prstGeom prst="rect">
            <a:avLst/>
          </a:prstGeom>
        </p:spPr>
      </p:pic>
    </p:spTree>
    <p:extLst>
      <p:ext uri="{BB962C8B-B14F-4D97-AF65-F5344CB8AC3E}">
        <p14:creationId xmlns:p14="http://schemas.microsoft.com/office/powerpoint/2010/main" val="213399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F175-0536-481C-98C1-FBD1EB3CB31F}"/>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0C568782-E756-4041-96EA-FDE0B83EB56C}"/>
              </a:ext>
            </a:extLst>
          </p:cNvPr>
          <p:cNvSpPr>
            <a:spLocks noGrp="1"/>
          </p:cNvSpPr>
          <p:nvPr>
            <p:ph idx="1"/>
          </p:nvPr>
        </p:nvSpPr>
        <p:spPr/>
        <p:txBody>
          <a:bodyPr>
            <a:normAutofit fontScale="85000" lnSpcReduction="20000"/>
          </a:bodyPr>
          <a:lstStyle/>
          <a:p>
            <a:pPr algn="just"/>
            <a:r>
              <a:rPr lang="et-EE" dirty="0">
                <a:solidFill>
                  <a:schemeClr val="bg1"/>
                </a:solidFill>
              </a:rPr>
              <a:t>The </a:t>
            </a:r>
            <a:r>
              <a:rPr lang="et-EE" i="1" dirty="0">
                <a:solidFill>
                  <a:schemeClr val="bg1"/>
                </a:solidFill>
              </a:rPr>
              <a:t>2010 </a:t>
            </a:r>
            <a:r>
              <a:rPr lang="et-EE" i="1" dirty="0" err="1">
                <a:solidFill>
                  <a:schemeClr val="bg1"/>
                </a:solidFill>
              </a:rPr>
              <a:t>Integration</a:t>
            </a:r>
            <a:r>
              <a:rPr lang="et-EE" i="1" dirty="0">
                <a:solidFill>
                  <a:schemeClr val="bg1"/>
                </a:solidFill>
              </a:rPr>
              <a:t> Monitoring </a:t>
            </a:r>
            <a:r>
              <a:rPr lang="et-EE" i="1" dirty="0" err="1">
                <a:solidFill>
                  <a:schemeClr val="bg1"/>
                </a:solidFill>
              </a:rPr>
              <a:t>Report</a:t>
            </a:r>
            <a:r>
              <a:rPr lang="et-EE" i="1" dirty="0">
                <a:solidFill>
                  <a:schemeClr val="bg1"/>
                </a:solidFill>
              </a:rPr>
              <a:t> </a:t>
            </a:r>
            <a:r>
              <a:rPr lang="et-EE" dirty="0">
                <a:solidFill>
                  <a:schemeClr val="bg1"/>
                </a:solidFill>
              </a:rPr>
              <a:t>(2010 IMP) </a:t>
            </a:r>
            <a:r>
              <a:rPr lang="et-EE" dirty="0" err="1">
                <a:solidFill>
                  <a:schemeClr val="bg1"/>
                </a:solidFill>
              </a:rPr>
              <a:t>identified</a:t>
            </a:r>
            <a:r>
              <a:rPr lang="et-EE" dirty="0">
                <a:solidFill>
                  <a:schemeClr val="bg1"/>
                </a:solidFill>
              </a:rPr>
              <a:t> a number of </a:t>
            </a:r>
            <a:r>
              <a:rPr lang="et-EE" b="1" dirty="0" err="1">
                <a:solidFill>
                  <a:schemeClr val="bg1"/>
                </a:solidFill>
              </a:rPr>
              <a:t>positive</a:t>
            </a:r>
            <a:r>
              <a:rPr lang="et-EE" b="1" dirty="0">
                <a:solidFill>
                  <a:schemeClr val="bg1"/>
                </a:solidFill>
              </a:rPr>
              <a:t> </a:t>
            </a:r>
            <a:r>
              <a:rPr lang="et-EE" b="1" dirty="0" err="1">
                <a:solidFill>
                  <a:schemeClr val="bg1"/>
                </a:solidFill>
              </a:rPr>
              <a:t>trends</a:t>
            </a:r>
            <a:r>
              <a:rPr lang="et-EE" b="1" dirty="0"/>
              <a:t>.  </a:t>
            </a:r>
            <a:r>
              <a:rPr lang="et-EE" dirty="0" err="1"/>
              <a:t>Thus</a:t>
            </a:r>
            <a:r>
              <a:rPr lang="et-EE" dirty="0"/>
              <a:t>, </a:t>
            </a:r>
            <a:r>
              <a:rPr lang="et-EE" b="1" dirty="0" err="1">
                <a:solidFill>
                  <a:schemeClr val="bg1"/>
                </a:solidFill>
              </a:rPr>
              <a:t>interactions</a:t>
            </a:r>
            <a:r>
              <a:rPr lang="et-EE" dirty="0"/>
              <a:t> </a:t>
            </a:r>
            <a:r>
              <a:rPr lang="et-EE" dirty="0" err="1"/>
              <a:t>between</a:t>
            </a:r>
            <a:r>
              <a:rPr lang="et-EE" dirty="0"/>
              <a:t> </a:t>
            </a:r>
            <a:r>
              <a:rPr lang="et-EE" dirty="0" err="1"/>
              <a:t>ethnicities</a:t>
            </a:r>
            <a:r>
              <a:rPr lang="et-EE" dirty="0"/>
              <a:t> and </a:t>
            </a:r>
            <a:r>
              <a:rPr lang="et-EE" dirty="0" err="1"/>
              <a:t>proficiency</a:t>
            </a:r>
            <a:r>
              <a:rPr lang="et-EE" dirty="0"/>
              <a:t> of </a:t>
            </a:r>
            <a:r>
              <a:rPr lang="et-EE" dirty="0" err="1"/>
              <a:t>ethnic</a:t>
            </a:r>
            <a:r>
              <a:rPr lang="et-EE" dirty="0"/>
              <a:t> </a:t>
            </a:r>
            <a:r>
              <a:rPr lang="et-EE" dirty="0" err="1"/>
              <a:t>minorities</a:t>
            </a:r>
            <a:r>
              <a:rPr lang="et-EE" dirty="0"/>
              <a:t> in </a:t>
            </a:r>
            <a:r>
              <a:rPr lang="et-EE" dirty="0" err="1"/>
              <a:t>the</a:t>
            </a:r>
            <a:r>
              <a:rPr lang="et-EE" dirty="0"/>
              <a:t> Estonian </a:t>
            </a:r>
            <a:r>
              <a:rPr lang="et-EE" dirty="0" err="1"/>
              <a:t>language</a:t>
            </a:r>
            <a:r>
              <a:rPr lang="et-EE" dirty="0"/>
              <a:t> </a:t>
            </a:r>
            <a:r>
              <a:rPr lang="et-EE" dirty="0" err="1"/>
              <a:t>during</a:t>
            </a:r>
            <a:r>
              <a:rPr lang="et-EE" dirty="0"/>
              <a:t> last </a:t>
            </a:r>
            <a:r>
              <a:rPr lang="et-EE" dirty="0" err="1"/>
              <a:t>five</a:t>
            </a:r>
            <a:r>
              <a:rPr lang="et-EE" dirty="0"/>
              <a:t> </a:t>
            </a:r>
            <a:r>
              <a:rPr lang="et-EE" dirty="0" err="1"/>
              <a:t>years</a:t>
            </a:r>
            <a:r>
              <a:rPr lang="et-EE" dirty="0"/>
              <a:t> have </a:t>
            </a:r>
            <a:r>
              <a:rPr lang="et-EE" dirty="0" err="1"/>
              <a:t>increased</a:t>
            </a:r>
            <a:r>
              <a:rPr lang="et-EE" dirty="0"/>
              <a:t>. The </a:t>
            </a:r>
            <a:r>
              <a:rPr lang="et-EE" dirty="0" err="1"/>
              <a:t>level</a:t>
            </a:r>
            <a:r>
              <a:rPr lang="et-EE" dirty="0"/>
              <a:t> of </a:t>
            </a:r>
            <a:r>
              <a:rPr lang="et-EE" dirty="0" err="1"/>
              <a:t>political</a:t>
            </a:r>
            <a:r>
              <a:rPr lang="et-EE" dirty="0"/>
              <a:t> </a:t>
            </a:r>
            <a:r>
              <a:rPr lang="et-EE" dirty="0" err="1"/>
              <a:t>activity</a:t>
            </a:r>
            <a:r>
              <a:rPr lang="et-EE" dirty="0"/>
              <a:t> </a:t>
            </a:r>
            <a:r>
              <a:rPr lang="et-EE" dirty="0" err="1"/>
              <a:t>among</a:t>
            </a:r>
            <a:r>
              <a:rPr lang="et-EE" dirty="0"/>
              <a:t> </a:t>
            </a:r>
            <a:r>
              <a:rPr lang="et-EE" dirty="0" err="1"/>
              <a:t>various</a:t>
            </a:r>
            <a:r>
              <a:rPr lang="et-EE" dirty="0"/>
              <a:t> </a:t>
            </a:r>
            <a:r>
              <a:rPr lang="et-EE" dirty="0" err="1"/>
              <a:t>ethnic</a:t>
            </a:r>
            <a:r>
              <a:rPr lang="et-EE" dirty="0"/>
              <a:t> </a:t>
            </a:r>
            <a:r>
              <a:rPr lang="et-EE" dirty="0" err="1"/>
              <a:t>groups</a:t>
            </a:r>
            <a:r>
              <a:rPr lang="et-EE" dirty="0"/>
              <a:t> </a:t>
            </a:r>
            <a:r>
              <a:rPr lang="et-EE" dirty="0" err="1"/>
              <a:t>has</a:t>
            </a:r>
            <a:r>
              <a:rPr lang="et-EE" dirty="0"/>
              <a:t> </a:t>
            </a:r>
            <a:r>
              <a:rPr lang="et-EE" dirty="0" err="1"/>
              <a:t>increased</a:t>
            </a:r>
            <a:r>
              <a:rPr lang="et-EE" dirty="0"/>
              <a:t> and </a:t>
            </a:r>
            <a:r>
              <a:rPr lang="et-EE" dirty="0" err="1"/>
              <a:t>the</a:t>
            </a:r>
            <a:r>
              <a:rPr lang="et-EE" dirty="0"/>
              <a:t> </a:t>
            </a:r>
            <a:r>
              <a:rPr lang="et-EE" dirty="0" err="1"/>
              <a:t>political</a:t>
            </a:r>
            <a:r>
              <a:rPr lang="et-EE" dirty="0"/>
              <a:t> </a:t>
            </a:r>
            <a:r>
              <a:rPr lang="et-EE" dirty="0" err="1"/>
              <a:t>values</a:t>
            </a:r>
            <a:r>
              <a:rPr lang="et-EE" dirty="0"/>
              <a:t> </a:t>
            </a:r>
            <a:r>
              <a:rPr lang="et-EE" dirty="0" err="1"/>
              <a:t>among</a:t>
            </a:r>
            <a:r>
              <a:rPr lang="et-EE" dirty="0"/>
              <a:t> </a:t>
            </a:r>
            <a:r>
              <a:rPr lang="et-EE" dirty="0" err="1"/>
              <a:t>ethnic</a:t>
            </a:r>
            <a:r>
              <a:rPr lang="et-EE" dirty="0"/>
              <a:t> </a:t>
            </a:r>
            <a:r>
              <a:rPr lang="et-EE" dirty="0" err="1"/>
              <a:t>groups</a:t>
            </a:r>
            <a:r>
              <a:rPr lang="et-EE" dirty="0"/>
              <a:t> have </a:t>
            </a:r>
            <a:r>
              <a:rPr lang="et-EE" dirty="0" err="1"/>
              <a:t>become</a:t>
            </a:r>
            <a:r>
              <a:rPr lang="et-EE" dirty="0"/>
              <a:t> </a:t>
            </a:r>
            <a:r>
              <a:rPr lang="et-EE" dirty="0" err="1"/>
              <a:t>increasingly</a:t>
            </a:r>
            <a:r>
              <a:rPr lang="et-EE" dirty="0"/>
              <a:t> </a:t>
            </a:r>
            <a:r>
              <a:rPr lang="et-EE" dirty="0" err="1">
                <a:solidFill>
                  <a:schemeClr val="bg1"/>
                </a:solidFill>
              </a:rPr>
              <a:t>shared</a:t>
            </a:r>
            <a:r>
              <a:rPr lang="et-EE" dirty="0">
                <a:solidFill>
                  <a:schemeClr val="bg1"/>
                </a:solidFill>
              </a:rPr>
              <a:t>. </a:t>
            </a:r>
            <a:r>
              <a:rPr lang="et-EE" dirty="0" err="1">
                <a:solidFill>
                  <a:schemeClr val="bg1"/>
                </a:solidFill>
              </a:rPr>
              <a:t>Radical</a:t>
            </a:r>
            <a:r>
              <a:rPr lang="et-EE" dirty="0">
                <a:solidFill>
                  <a:schemeClr val="bg1"/>
                </a:solidFill>
              </a:rPr>
              <a:t> </a:t>
            </a:r>
            <a:r>
              <a:rPr lang="et-EE" dirty="0" err="1">
                <a:solidFill>
                  <a:schemeClr val="bg1"/>
                </a:solidFill>
              </a:rPr>
              <a:t>positions</a:t>
            </a:r>
            <a:r>
              <a:rPr lang="et-EE" dirty="0">
                <a:solidFill>
                  <a:schemeClr val="bg1"/>
                </a:solidFill>
              </a:rPr>
              <a:t> in </a:t>
            </a:r>
            <a:r>
              <a:rPr lang="et-EE" dirty="0" err="1">
                <a:solidFill>
                  <a:schemeClr val="bg1"/>
                </a:solidFill>
              </a:rPr>
              <a:t>the</a:t>
            </a:r>
            <a:r>
              <a:rPr lang="et-EE" dirty="0">
                <a:solidFill>
                  <a:schemeClr val="bg1"/>
                </a:solidFill>
              </a:rPr>
              <a:t> </a:t>
            </a:r>
            <a:r>
              <a:rPr lang="et-EE" dirty="0" err="1">
                <a:solidFill>
                  <a:schemeClr val="bg1"/>
                </a:solidFill>
              </a:rPr>
              <a:t>public</a:t>
            </a:r>
            <a:r>
              <a:rPr lang="et-EE" dirty="0">
                <a:solidFill>
                  <a:schemeClr val="bg1"/>
                </a:solidFill>
              </a:rPr>
              <a:t> </a:t>
            </a:r>
            <a:r>
              <a:rPr lang="et-EE" dirty="0" err="1">
                <a:solidFill>
                  <a:schemeClr val="bg1"/>
                </a:solidFill>
              </a:rPr>
              <a:t>sphere</a:t>
            </a:r>
            <a:r>
              <a:rPr lang="et-EE" dirty="0">
                <a:solidFill>
                  <a:schemeClr val="bg1"/>
                </a:solidFill>
              </a:rPr>
              <a:t> </a:t>
            </a:r>
            <a:r>
              <a:rPr lang="et-EE" dirty="0" err="1">
                <a:solidFill>
                  <a:schemeClr val="bg1"/>
                </a:solidFill>
              </a:rPr>
              <a:t>among</a:t>
            </a:r>
            <a:r>
              <a:rPr lang="et-EE" dirty="0">
                <a:solidFill>
                  <a:schemeClr val="bg1"/>
                </a:solidFill>
              </a:rPr>
              <a:t> </a:t>
            </a:r>
            <a:r>
              <a:rPr lang="et-EE" dirty="0" err="1">
                <a:solidFill>
                  <a:schemeClr val="bg1"/>
                </a:solidFill>
              </a:rPr>
              <a:t>ethnic</a:t>
            </a:r>
            <a:r>
              <a:rPr lang="et-EE" dirty="0">
                <a:solidFill>
                  <a:schemeClr val="bg1"/>
                </a:solidFill>
              </a:rPr>
              <a:t> </a:t>
            </a:r>
            <a:r>
              <a:rPr lang="et-EE" dirty="0" err="1">
                <a:solidFill>
                  <a:schemeClr val="bg1"/>
                </a:solidFill>
              </a:rPr>
              <a:t>groups</a:t>
            </a:r>
            <a:r>
              <a:rPr lang="et-EE" dirty="0">
                <a:solidFill>
                  <a:schemeClr val="bg1"/>
                </a:solidFill>
              </a:rPr>
              <a:t> are </a:t>
            </a:r>
            <a:r>
              <a:rPr lang="et-EE" dirty="0" err="1">
                <a:solidFill>
                  <a:schemeClr val="bg1"/>
                </a:solidFill>
              </a:rPr>
              <a:t>becoming</a:t>
            </a:r>
            <a:r>
              <a:rPr lang="et-EE" dirty="0">
                <a:solidFill>
                  <a:schemeClr val="bg1"/>
                </a:solidFill>
              </a:rPr>
              <a:t> </a:t>
            </a:r>
            <a:r>
              <a:rPr lang="et-EE" dirty="0" err="1">
                <a:solidFill>
                  <a:schemeClr val="bg1"/>
                </a:solidFill>
              </a:rPr>
              <a:t>less</a:t>
            </a:r>
            <a:r>
              <a:rPr lang="et-EE" dirty="0">
                <a:solidFill>
                  <a:schemeClr val="bg1"/>
                </a:solidFill>
              </a:rPr>
              <a:t> </a:t>
            </a:r>
            <a:r>
              <a:rPr lang="et-EE" dirty="0" err="1">
                <a:solidFill>
                  <a:schemeClr val="bg1"/>
                </a:solidFill>
              </a:rPr>
              <a:t>frequent</a:t>
            </a:r>
            <a:r>
              <a:rPr lang="et-EE" dirty="0">
                <a:solidFill>
                  <a:schemeClr val="bg1"/>
                </a:solidFill>
              </a:rPr>
              <a:t>. </a:t>
            </a:r>
            <a:r>
              <a:rPr lang="et-EE" dirty="0" err="1">
                <a:solidFill>
                  <a:schemeClr val="bg1"/>
                </a:solidFill>
              </a:rPr>
              <a:t>Proficiency</a:t>
            </a:r>
            <a:r>
              <a:rPr lang="et-EE" dirty="0">
                <a:solidFill>
                  <a:schemeClr val="bg1"/>
                </a:solidFill>
              </a:rPr>
              <a:t> in Estonian </a:t>
            </a:r>
            <a:r>
              <a:rPr lang="et-EE" dirty="0" err="1">
                <a:solidFill>
                  <a:schemeClr val="bg1"/>
                </a:solidFill>
              </a:rPr>
              <a:t>language</a:t>
            </a:r>
            <a:r>
              <a:rPr lang="et-EE" dirty="0">
                <a:solidFill>
                  <a:schemeClr val="bg1"/>
                </a:solidFill>
              </a:rPr>
              <a:t> </a:t>
            </a:r>
            <a:r>
              <a:rPr lang="et-EE" dirty="0" err="1">
                <a:solidFill>
                  <a:schemeClr val="bg1"/>
                </a:solidFill>
              </a:rPr>
              <a:t>among</a:t>
            </a:r>
            <a:r>
              <a:rPr lang="et-EE" dirty="0">
                <a:solidFill>
                  <a:schemeClr val="bg1"/>
                </a:solidFill>
              </a:rPr>
              <a:t> </a:t>
            </a:r>
            <a:r>
              <a:rPr lang="et-EE" dirty="0" err="1">
                <a:solidFill>
                  <a:schemeClr val="bg1"/>
                </a:solidFill>
              </a:rPr>
              <a:t>ethnic</a:t>
            </a:r>
            <a:r>
              <a:rPr lang="et-EE" dirty="0">
                <a:solidFill>
                  <a:schemeClr val="bg1"/>
                </a:solidFill>
              </a:rPr>
              <a:t> </a:t>
            </a:r>
            <a:r>
              <a:rPr lang="et-EE" dirty="0" err="1">
                <a:solidFill>
                  <a:schemeClr val="bg1"/>
                </a:solidFill>
              </a:rPr>
              <a:t>minorities</a:t>
            </a:r>
            <a:r>
              <a:rPr lang="et-EE" dirty="0">
                <a:solidFill>
                  <a:schemeClr val="bg1"/>
                </a:solidFill>
              </a:rPr>
              <a:t> </a:t>
            </a:r>
            <a:r>
              <a:rPr lang="et-EE" dirty="0" err="1"/>
              <a:t>continues</a:t>
            </a:r>
            <a:r>
              <a:rPr lang="et-EE" dirty="0"/>
              <a:t> </a:t>
            </a:r>
            <a:r>
              <a:rPr lang="et-EE" dirty="0" err="1"/>
              <a:t>to</a:t>
            </a:r>
            <a:r>
              <a:rPr lang="et-EE" dirty="0"/>
              <a:t> </a:t>
            </a:r>
            <a:r>
              <a:rPr lang="et-EE" dirty="0" err="1"/>
              <a:t>grow</a:t>
            </a:r>
            <a:r>
              <a:rPr lang="et-EE" dirty="0"/>
              <a:t>.  </a:t>
            </a:r>
            <a:r>
              <a:rPr lang="et-EE" dirty="0" err="1"/>
              <a:t>However</a:t>
            </a:r>
            <a:r>
              <a:rPr lang="et-EE" dirty="0"/>
              <a:t>, </a:t>
            </a:r>
            <a:r>
              <a:rPr lang="et-EE" dirty="0" err="1"/>
              <a:t>the</a:t>
            </a:r>
            <a:r>
              <a:rPr lang="et-EE" dirty="0"/>
              <a:t> number of </a:t>
            </a:r>
            <a:r>
              <a:rPr lang="et-EE" dirty="0" err="1"/>
              <a:t>ethnic</a:t>
            </a:r>
            <a:r>
              <a:rPr lang="et-EE" dirty="0"/>
              <a:t> </a:t>
            </a:r>
            <a:r>
              <a:rPr lang="et-EE" dirty="0" err="1"/>
              <a:t>minorities</a:t>
            </a:r>
            <a:r>
              <a:rPr lang="et-EE" dirty="0"/>
              <a:t> </a:t>
            </a:r>
            <a:r>
              <a:rPr lang="et-EE" dirty="0" err="1"/>
              <a:t>who</a:t>
            </a:r>
            <a:r>
              <a:rPr lang="et-EE" dirty="0"/>
              <a:t> are </a:t>
            </a:r>
            <a:r>
              <a:rPr lang="et-EE" dirty="0" err="1"/>
              <a:t>fluent</a:t>
            </a:r>
            <a:r>
              <a:rPr lang="et-EE" dirty="0"/>
              <a:t> in Estonian </a:t>
            </a:r>
            <a:r>
              <a:rPr lang="et-EE" dirty="0" err="1"/>
              <a:t>language</a:t>
            </a:r>
            <a:r>
              <a:rPr lang="et-EE" dirty="0"/>
              <a:t> </a:t>
            </a:r>
            <a:r>
              <a:rPr lang="et-EE" dirty="0" err="1"/>
              <a:t>is</a:t>
            </a:r>
            <a:r>
              <a:rPr lang="et-EE" dirty="0"/>
              <a:t> </a:t>
            </a:r>
            <a:r>
              <a:rPr lang="et-EE" dirty="0" err="1"/>
              <a:t>still</a:t>
            </a:r>
            <a:r>
              <a:rPr lang="et-EE" dirty="0"/>
              <a:t> </a:t>
            </a:r>
            <a:r>
              <a:rPr lang="et-EE" dirty="0" err="1"/>
              <a:t>rather</a:t>
            </a:r>
            <a:r>
              <a:rPr lang="et-EE" dirty="0"/>
              <a:t> </a:t>
            </a:r>
            <a:r>
              <a:rPr lang="et-EE" dirty="0" err="1"/>
              <a:t>modest</a:t>
            </a:r>
            <a:r>
              <a:rPr lang="et-EE" dirty="0"/>
              <a:t>.  </a:t>
            </a:r>
            <a:r>
              <a:rPr lang="et-EE" dirty="0" err="1">
                <a:solidFill>
                  <a:schemeClr val="bg1"/>
                </a:solidFill>
              </a:rPr>
              <a:t>Interest</a:t>
            </a:r>
            <a:r>
              <a:rPr lang="et-EE" dirty="0">
                <a:solidFill>
                  <a:schemeClr val="bg1"/>
                </a:solidFill>
              </a:rPr>
              <a:t> in </a:t>
            </a:r>
            <a:r>
              <a:rPr lang="et-EE" dirty="0" err="1">
                <a:solidFill>
                  <a:schemeClr val="bg1"/>
                </a:solidFill>
              </a:rPr>
              <a:t>language</a:t>
            </a:r>
            <a:r>
              <a:rPr lang="et-EE" dirty="0">
                <a:solidFill>
                  <a:schemeClr val="bg1"/>
                </a:solidFill>
              </a:rPr>
              <a:t> </a:t>
            </a:r>
            <a:r>
              <a:rPr lang="et-EE" dirty="0" err="1">
                <a:solidFill>
                  <a:schemeClr val="bg1"/>
                </a:solidFill>
              </a:rPr>
              <a:t>learning</a:t>
            </a:r>
            <a:r>
              <a:rPr lang="et-EE" dirty="0">
                <a:solidFill>
                  <a:schemeClr val="bg1"/>
                </a:solidFill>
              </a:rPr>
              <a:t> </a:t>
            </a:r>
            <a:r>
              <a:rPr lang="et-EE" dirty="0" err="1">
                <a:solidFill>
                  <a:schemeClr val="bg1"/>
                </a:solidFill>
              </a:rPr>
              <a:t>among</a:t>
            </a:r>
            <a:r>
              <a:rPr lang="et-EE" dirty="0">
                <a:solidFill>
                  <a:schemeClr val="bg1"/>
                </a:solidFill>
              </a:rPr>
              <a:t> </a:t>
            </a:r>
            <a:r>
              <a:rPr lang="et-EE" dirty="0" err="1">
                <a:solidFill>
                  <a:schemeClr val="bg1"/>
                </a:solidFill>
              </a:rPr>
              <a:t>ethnic</a:t>
            </a:r>
            <a:r>
              <a:rPr lang="et-EE" dirty="0">
                <a:solidFill>
                  <a:schemeClr val="bg1"/>
                </a:solidFill>
              </a:rPr>
              <a:t> </a:t>
            </a:r>
            <a:r>
              <a:rPr lang="et-EE" dirty="0" err="1">
                <a:solidFill>
                  <a:schemeClr val="bg1"/>
                </a:solidFill>
              </a:rPr>
              <a:t>minorities</a:t>
            </a:r>
            <a:r>
              <a:rPr lang="et-EE" dirty="0">
                <a:solidFill>
                  <a:schemeClr val="bg1"/>
                </a:solidFill>
              </a:rPr>
              <a:t> </a:t>
            </a:r>
            <a:r>
              <a:rPr lang="et-EE" dirty="0" err="1">
                <a:solidFill>
                  <a:schemeClr val="bg1"/>
                </a:solidFill>
              </a:rPr>
              <a:t>is</a:t>
            </a:r>
            <a:r>
              <a:rPr lang="et-EE" dirty="0">
                <a:solidFill>
                  <a:schemeClr val="bg1"/>
                </a:solidFill>
              </a:rPr>
              <a:t> </a:t>
            </a:r>
            <a:r>
              <a:rPr lang="et-EE" dirty="0" err="1">
                <a:solidFill>
                  <a:schemeClr val="bg1"/>
                </a:solidFill>
              </a:rPr>
              <a:t>high</a:t>
            </a:r>
            <a:r>
              <a:rPr lang="et-EE" dirty="0">
                <a:solidFill>
                  <a:schemeClr val="bg1"/>
                </a:solidFill>
              </a:rPr>
              <a:t>.</a:t>
            </a:r>
          </a:p>
          <a:p>
            <a:pPr algn="just"/>
            <a:r>
              <a:rPr lang="et-EE" dirty="0" err="1"/>
              <a:t>Conversely</a:t>
            </a:r>
            <a:r>
              <a:rPr lang="et-EE" dirty="0"/>
              <a:t>, </a:t>
            </a:r>
            <a:r>
              <a:rPr lang="et-EE" dirty="0" err="1"/>
              <a:t>the</a:t>
            </a:r>
            <a:r>
              <a:rPr lang="et-EE" dirty="0"/>
              <a:t> </a:t>
            </a:r>
            <a:r>
              <a:rPr lang="et-EE" dirty="0" err="1"/>
              <a:t>statistical</a:t>
            </a:r>
            <a:r>
              <a:rPr lang="et-EE" dirty="0"/>
              <a:t> </a:t>
            </a:r>
            <a:r>
              <a:rPr lang="et-EE" dirty="0" err="1"/>
              <a:t>data</a:t>
            </a:r>
            <a:r>
              <a:rPr lang="et-EE" dirty="0"/>
              <a:t> and </a:t>
            </a:r>
            <a:r>
              <a:rPr lang="et-EE" dirty="0" err="1"/>
              <a:t>surveys</a:t>
            </a:r>
            <a:r>
              <a:rPr lang="et-EE" dirty="0"/>
              <a:t> </a:t>
            </a:r>
            <a:r>
              <a:rPr lang="et-EE" dirty="0" err="1"/>
              <a:t>repeatedly</a:t>
            </a:r>
            <a:r>
              <a:rPr lang="et-EE" dirty="0"/>
              <a:t> </a:t>
            </a:r>
            <a:r>
              <a:rPr lang="et-EE" dirty="0" err="1"/>
              <a:t>indicate</a:t>
            </a:r>
            <a:r>
              <a:rPr lang="et-EE" dirty="0"/>
              <a:t> </a:t>
            </a:r>
            <a:r>
              <a:rPr lang="et-EE" b="1" dirty="0" err="1">
                <a:solidFill>
                  <a:schemeClr val="bg1"/>
                </a:solidFill>
              </a:rPr>
              <a:t>significant</a:t>
            </a:r>
            <a:r>
              <a:rPr lang="et-EE" b="1" dirty="0">
                <a:solidFill>
                  <a:schemeClr val="bg1"/>
                </a:solidFill>
              </a:rPr>
              <a:t> </a:t>
            </a:r>
            <a:r>
              <a:rPr lang="et-EE" b="1" dirty="0" err="1">
                <a:solidFill>
                  <a:schemeClr val="bg1"/>
                </a:solidFill>
              </a:rPr>
              <a:t>socio-economic</a:t>
            </a:r>
            <a:r>
              <a:rPr lang="et-EE" b="1" dirty="0">
                <a:solidFill>
                  <a:schemeClr val="bg1"/>
                </a:solidFill>
              </a:rPr>
              <a:t> </a:t>
            </a:r>
            <a:r>
              <a:rPr lang="et-EE" b="1" dirty="0" err="1">
                <a:solidFill>
                  <a:schemeClr val="bg1"/>
                </a:solidFill>
              </a:rPr>
              <a:t>gap</a:t>
            </a:r>
            <a:r>
              <a:rPr lang="et-EE" dirty="0"/>
              <a:t> </a:t>
            </a:r>
            <a:r>
              <a:rPr lang="et-EE" dirty="0" err="1"/>
              <a:t>between</a:t>
            </a:r>
            <a:r>
              <a:rPr lang="et-EE" dirty="0"/>
              <a:t> </a:t>
            </a:r>
            <a:r>
              <a:rPr lang="et-EE" dirty="0" err="1"/>
              <a:t>ethnic</a:t>
            </a:r>
            <a:r>
              <a:rPr lang="et-EE" dirty="0"/>
              <a:t> </a:t>
            </a:r>
            <a:r>
              <a:rPr lang="et-EE" dirty="0" err="1"/>
              <a:t>groups</a:t>
            </a:r>
            <a:r>
              <a:rPr lang="et-EE" dirty="0"/>
              <a:t> and a </a:t>
            </a:r>
            <a:r>
              <a:rPr lang="et-EE" b="1" dirty="0" err="1">
                <a:solidFill>
                  <a:schemeClr val="bg1"/>
                </a:solidFill>
              </a:rPr>
              <a:t>very</a:t>
            </a:r>
            <a:r>
              <a:rPr lang="et-EE" b="1" dirty="0">
                <a:solidFill>
                  <a:schemeClr val="bg1"/>
                </a:solidFill>
              </a:rPr>
              <a:t> </a:t>
            </a:r>
            <a:r>
              <a:rPr lang="et-EE" b="1" dirty="0" err="1">
                <a:solidFill>
                  <a:schemeClr val="bg1"/>
                </a:solidFill>
              </a:rPr>
              <a:t>low</a:t>
            </a:r>
            <a:r>
              <a:rPr lang="et-EE" b="1" dirty="0">
                <a:solidFill>
                  <a:schemeClr val="bg1"/>
                </a:solidFill>
              </a:rPr>
              <a:t> trust in </a:t>
            </a:r>
            <a:r>
              <a:rPr lang="et-EE" b="1" dirty="0" err="1">
                <a:solidFill>
                  <a:schemeClr val="bg1"/>
                </a:solidFill>
              </a:rPr>
              <a:t>political</a:t>
            </a:r>
            <a:r>
              <a:rPr lang="et-EE" b="1" dirty="0">
                <a:solidFill>
                  <a:schemeClr val="bg1"/>
                </a:solidFill>
              </a:rPr>
              <a:t> </a:t>
            </a:r>
            <a:r>
              <a:rPr lang="et-EE" b="1" dirty="0" err="1">
                <a:solidFill>
                  <a:schemeClr val="bg1"/>
                </a:solidFill>
              </a:rPr>
              <a:t>institutions</a:t>
            </a:r>
            <a:r>
              <a:rPr lang="et-EE" b="1" dirty="0">
                <a:solidFill>
                  <a:schemeClr val="bg1"/>
                </a:solidFill>
              </a:rPr>
              <a:t> by </a:t>
            </a:r>
            <a:r>
              <a:rPr lang="et-EE" b="1" dirty="0" err="1">
                <a:solidFill>
                  <a:schemeClr val="bg1"/>
                </a:solidFill>
              </a:rPr>
              <a:t>ethnic</a:t>
            </a:r>
            <a:r>
              <a:rPr lang="et-EE" b="1" dirty="0">
                <a:solidFill>
                  <a:schemeClr val="bg1"/>
                </a:solidFill>
              </a:rPr>
              <a:t> </a:t>
            </a:r>
            <a:r>
              <a:rPr lang="et-EE" b="1" dirty="0" err="1">
                <a:solidFill>
                  <a:schemeClr val="bg1"/>
                </a:solidFill>
              </a:rPr>
              <a:t>minorities</a:t>
            </a:r>
            <a:r>
              <a:rPr lang="et-EE" b="1" dirty="0">
                <a:solidFill>
                  <a:schemeClr val="bg1"/>
                </a:solidFill>
              </a:rPr>
              <a:t>.  </a:t>
            </a:r>
            <a:r>
              <a:rPr lang="et-EE" dirty="0"/>
              <a:t>The </a:t>
            </a:r>
            <a:r>
              <a:rPr lang="et-EE" dirty="0" err="1"/>
              <a:t>survey</a:t>
            </a:r>
            <a:r>
              <a:rPr lang="et-EE" dirty="0"/>
              <a:t> </a:t>
            </a:r>
            <a:r>
              <a:rPr lang="et-EE" dirty="0" err="1"/>
              <a:t>measuring</a:t>
            </a:r>
            <a:r>
              <a:rPr lang="et-EE" dirty="0"/>
              <a:t> </a:t>
            </a:r>
            <a:r>
              <a:rPr lang="et-EE" dirty="0" err="1"/>
              <a:t>self-evaluation</a:t>
            </a:r>
            <a:r>
              <a:rPr lang="et-EE" dirty="0"/>
              <a:t> of personal </a:t>
            </a:r>
            <a:r>
              <a:rPr lang="et-EE" dirty="0" err="1"/>
              <a:t>economic</a:t>
            </a:r>
            <a:r>
              <a:rPr lang="et-EE" dirty="0"/>
              <a:t> </a:t>
            </a:r>
            <a:r>
              <a:rPr lang="et-EE" dirty="0" err="1"/>
              <a:t>hardship</a:t>
            </a:r>
            <a:r>
              <a:rPr lang="et-EE" dirty="0"/>
              <a:t> </a:t>
            </a:r>
            <a:r>
              <a:rPr lang="et-EE" dirty="0" err="1"/>
              <a:t>found</a:t>
            </a:r>
            <a:r>
              <a:rPr lang="et-EE" dirty="0"/>
              <a:t> </a:t>
            </a:r>
            <a:r>
              <a:rPr lang="et-EE" dirty="0" err="1"/>
              <a:t>that</a:t>
            </a:r>
            <a:r>
              <a:rPr lang="et-EE" dirty="0"/>
              <a:t> </a:t>
            </a:r>
            <a:r>
              <a:rPr lang="et-EE" dirty="0" err="1"/>
              <a:t>only</a:t>
            </a:r>
            <a:r>
              <a:rPr lang="et-EE" dirty="0"/>
              <a:t> 6% of </a:t>
            </a:r>
            <a:r>
              <a:rPr lang="et-EE" dirty="0" err="1"/>
              <a:t>ethnic</a:t>
            </a:r>
            <a:r>
              <a:rPr lang="et-EE" dirty="0"/>
              <a:t> </a:t>
            </a:r>
            <a:r>
              <a:rPr lang="et-EE" dirty="0" err="1"/>
              <a:t>minorities</a:t>
            </a:r>
            <a:r>
              <a:rPr lang="et-EE" dirty="0"/>
              <a:t> </a:t>
            </a:r>
            <a:r>
              <a:rPr lang="et-EE" dirty="0" err="1"/>
              <a:t>live</a:t>
            </a:r>
            <a:r>
              <a:rPr lang="et-EE" dirty="0"/>
              <a:t> </a:t>
            </a:r>
            <a:r>
              <a:rPr lang="et-EE" dirty="0" err="1"/>
              <a:t>well</a:t>
            </a:r>
            <a:r>
              <a:rPr lang="et-EE" dirty="0"/>
              <a:t> </a:t>
            </a:r>
            <a:r>
              <a:rPr lang="et-EE" dirty="0" err="1"/>
              <a:t>with</a:t>
            </a:r>
            <a:r>
              <a:rPr lang="et-EE" dirty="0"/>
              <a:t> </a:t>
            </a:r>
            <a:r>
              <a:rPr lang="et-EE" dirty="0" err="1"/>
              <a:t>the</a:t>
            </a:r>
            <a:r>
              <a:rPr lang="et-EE" dirty="0"/>
              <a:t> </a:t>
            </a:r>
            <a:r>
              <a:rPr lang="et-EE" dirty="0" err="1"/>
              <a:t>current</a:t>
            </a:r>
            <a:r>
              <a:rPr lang="et-EE" dirty="0"/>
              <a:t> </a:t>
            </a:r>
            <a:r>
              <a:rPr lang="et-EE" dirty="0" err="1"/>
              <a:t>income</a:t>
            </a:r>
            <a:r>
              <a:rPr lang="et-EE" dirty="0"/>
              <a:t> and are </a:t>
            </a:r>
            <a:r>
              <a:rPr lang="et-EE" dirty="0" err="1"/>
              <a:t>able</a:t>
            </a:r>
            <a:r>
              <a:rPr lang="et-EE" dirty="0"/>
              <a:t> </a:t>
            </a:r>
            <a:r>
              <a:rPr lang="et-EE" dirty="0" err="1"/>
              <a:t>to</a:t>
            </a:r>
            <a:r>
              <a:rPr lang="et-EE" dirty="0"/>
              <a:t> </a:t>
            </a:r>
            <a:r>
              <a:rPr lang="et-EE" dirty="0" err="1"/>
              <a:t>save</a:t>
            </a:r>
            <a:r>
              <a:rPr lang="et-EE" dirty="0"/>
              <a:t> </a:t>
            </a:r>
            <a:r>
              <a:rPr lang="et-EE" dirty="0" err="1"/>
              <a:t>money</a:t>
            </a:r>
            <a:r>
              <a:rPr lang="et-EE" dirty="0"/>
              <a:t> (in </a:t>
            </a:r>
            <a:r>
              <a:rPr lang="et-EE" dirty="0" err="1"/>
              <a:t>comparison</a:t>
            </a:r>
            <a:r>
              <a:rPr lang="et-EE" dirty="0"/>
              <a:t> </a:t>
            </a:r>
            <a:r>
              <a:rPr lang="et-EE" dirty="0" err="1"/>
              <a:t>to</a:t>
            </a:r>
            <a:r>
              <a:rPr lang="et-EE" dirty="0"/>
              <a:t> 21% of </a:t>
            </a:r>
            <a:r>
              <a:rPr lang="et-EE" dirty="0" err="1"/>
              <a:t>Estonians</a:t>
            </a:r>
            <a:r>
              <a:rPr lang="et-EE" dirty="0"/>
              <a:t>).  On </a:t>
            </a:r>
            <a:r>
              <a:rPr lang="et-EE" dirty="0" err="1"/>
              <a:t>average</a:t>
            </a:r>
            <a:r>
              <a:rPr lang="et-EE" dirty="0"/>
              <a:t>, </a:t>
            </a:r>
            <a:r>
              <a:rPr lang="et-EE" dirty="0" err="1"/>
              <a:t>income</a:t>
            </a:r>
            <a:r>
              <a:rPr lang="et-EE" dirty="0"/>
              <a:t> of </a:t>
            </a:r>
            <a:r>
              <a:rPr lang="et-EE" dirty="0" err="1"/>
              <a:t>ethnic</a:t>
            </a:r>
            <a:r>
              <a:rPr lang="et-EE" dirty="0"/>
              <a:t> </a:t>
            </a:r>
            <a:r>
              <a:rPr lang="et-EE" dirty="0" err="1"/>
              <a:t>minorities</a:t>
            </a:r>
            <a:r>
              <a:rPr lang="et-EE" dirty="0"/>
              <a:t> </a:t>
            </a:r>
            <a:r>
              <a:rPr lang="et-EE" dirty="0" err="1"/>
              <a:t>is</a:t>
            </a:r>
            <a:r>
              <a:rPr lang="et-EE" dirty="0"/>
              <a:t> </a:t>
            </a:r>
            <a:r>
              <a:rPr lang="et-EE" dirty="0" err="1"/>
              <a:t>considerably</a:t>
            </a:r>
            <a:r>
              <a:rPr lang="et-EE" dirty="0"/>
              <a:t> </a:t>
            </a:r>
            <a:r>
              <a:rPr lang="et-EE" dirty="0" err="1"/>
              <a:t>lower</a:t>
            </a:r>
            <a:r>
              <a:rPr lang="et-EE" dirty="0"/>
              <a:t>. In </a:t>
            </a:r>
            <a:r>
              <a:rPr lang="et-EE" dirty="0" err="1"/>
              <a:t>this</a:t>
            </a:r>
            <a:r>
              <a:rPr lang="et-EE" dirty="0"/>
              <a:t> </a:t>
            </a:r>
            <a:r>
              <a:rPr lang="et-EE" dirty="0" err="1"/>
              <a:t>context</a:t>
            </a:r>
            <a:r>
              <a:rPr lang="et-EE" dirty="0"/>
              <a:t>, </a:t>
            </a:r>
            <a:r>
              <a:rPr lang="et-EE" dirty="0" err="1"/>
              <a:t>the</a:t>
            </a:r>
            <a:r>
              <a:rPr lang="et-EE" dirty="0"/>
              <a:t> </a:t>
            </a:r>
            <a:r>
              <a:rPr lang="et-EE" dirty="0" err="1"/>
              <a:t>most</a:t>
            </a:r>
            <a:r>
              <a:rPr lang="et-EE" dirty="0"/>
              <a:t> </a:t>
            </a:r>
            <a:r>
              <a:rPr lang="et-EE" dirty="0" err="1"/>
              <a:t>disadvantageous</a:t>
            </a:r>
            <a:r>
              <a:rPr lang="et-EE" dirty="0"/>
              <a:t> </a:t>
            </a:r>
            <a:r>
              <a:rPr lang="et-EE" dirty="0" err="1"/>
              <a:t>group</a:t>
            </a:r>
            <a:r>
              <a:rPr lang="et-EE" dirty="0"/>
              <a:t> </a:t>
            </a:r>
            <a:r>
              <a:rPr lang="et-EE" dirty="0" err="1"/>
              <a:t>is</a:t>
            </a:r>
            <a:r>
              <a:rPr lang="et-EE" dirty="0"/>
              <a:t> </a:t>
            </a:r>
            <a:r>
              <a:rPr lang="et-EE" dirty="0" err="1"/>
              <a:t>that</a:t>
            </a:r>
            <a:r>
              <a:rPr lang="et-EE" dirty="0"/>
              <a:t> of </a:t>
            </a:r>
            <a:r>
              <a:rPr lang="et-EE" dirty="0" err="1"/>
              <a:t>female</a:t>
            </a:r>
            <a:r>
              <a:rPr lang="et-EE" dirty="0"/>
              <a:t> </a:t>
            </a:r>
            <a:r>
              <a:rPr lang="et-EE" dirty="0" err="1"/>
              <a:t>ethnic</a:t>
            </a:r>
            <a:r>
              <a:rPr lang="et-EE" dirty="0"/>
              <a:t> </a:t>
            </a:r>
            <a:r>
              <a:rPr lang="et-EE" dirty="0" err="1"/>
              <a:t>minorities</a:t>
            </a:r>
            <a:r>
              <a:rPr lang="et-EE" dirty="0"/>
              <a:t> </a:t>
            </a:r>
            <a:r>
              <a:rPr lang="et-EE" dirty="0" err="1"/>
              <a:t>earning</a:t>
            </a:r>
            <a:r>
              <a:rPr lang="et-EE" dirty="0"/>
              <a:t> </a:t>
            </a:r>
            <a:r>
              <a:rPr lang="et-EE" dirty="0" err="1"/>
              <a:t>only</a:t>
            </a:r>
            <a:r>
              <a:rPr lang="et-EE" dirty="0"/>
              <a:t> 55% of </a:t>
            </a:r>
            <a:r>
              <a:rPr lang="et-EE" dirty="0" err="1"/>
              <a:t>the</a:t>
            </a:r>
            <a:r>
              <a:rPr lang="et-EE" dirty="0"/>
              <a:t> </a:t>
            </a:r>
            <a:r>
              <a:rPr lang="et-EE" dirty="0" err="1"/>
              <a:t>average</a:t>
            </a:r>
            <a:r>
              <a:rPr lang="et-EE" dirty="0"/>
              <a:t> Estonian man. The </a:t>
            </a:r>
            <a:r>
              <a:rPr lang="et-EE" dirty="0" err="1"/>
              <a:t>unemployment</a:t>
            </a:r>
            <a:r>
              <a:rPr lang="et-EE" dirty="0"/>
              <a:t> </a:t>
            </a:r>
            <a:r>
              <a:rPr lang="et-EE" dirty="0" err="1"/>
              <a:t>rate</a:t>
            </a:r>
            <a:r>
              <a:rPr lang="et-EE" dirty="0"/>
              <a:t> </a:t>
            </a:r>
            <a:r>
              <a:rPr lang="et-EE" dirty="0" err="1"/>
              <a:t>is</a:t>
            </a:r>
            <a:r>
              <a:rPr lang="et-EE" dirty="0"/>
              <a:t> </a:t>
            </a:r>
            <a:r>
              <a:rPr lang="et-EE" dirty="0" err="1"/>
              <a:t>very</a:t>
            </a:r>
            <a:r>
              <a:rPr lang="et-EE" dirty="0"/>
              <a:t> </a:t>
            </a:r>
            <a:r>
              <a:rPr lang="et-EE" dirty="0" err="1"/>
              <a:t>high</a:t>
            </a:r>
            <a:r>
              <a:rPr lang="et-EE" dirty="0"/>
              <a:t>.</a:t>
            </a:r>
            <a:endParaRPr lang="en-US" dirty="0"/>
          </a:p>
          <a:p>
            <a:pPr algn="just"/>
            <a:r>
              <a:rPr lang="et-EE" dirty="0"/>
              <a:t>The </a:t>
            </a:r>
            <a:r>
              <a:rPr lang="et-EE" dirty="0" err="1"/>
              <a:t>latest</a:t>
            </a:r>
            <a:r>
              <a:rPr lang="et-EE" dirty="0"/>
              <a:t> </a:t>
            </a:r>
            <a:r>
              <a:rPr lang="et-EE" dirty="0" err="1"/>
              <a:t>statistical</a:t>
            </a:r>
            <a:r>
              <a:rPr lang="et-EE" dirty="0"/>
              <a:t> </a:t>
            </a:r>
            <a:r>
              <a:rPr lang="et-EE" dirty="0" err="1"/>
              <a:t>data</a:t>
            </a:r>
            <a:r>
              <a:rPr lang="et-EE" dirty="0"/>
              <a:t> </a:t>
            </a:r>
            <a:r>
              <a:rPr lang="et-EE" dirty="0" err="1"/>
              <a:t>suggest</a:t>
            </a:r>
            <a:r>
              <a:rPr lang="et-EE" dirty="0"/>
              <a:t> </a:t>
            </a:r>
            <a:r>
              <a:rPr lang="et-EE" dirty="0" err="1"/>
              <a:t>that</a:t>
            </a:r>
            <a:r>
              <a:rPr lang="et-EE" dirty="0"/>
              <a:t> </a:t>
            </a:r>
            <a:r>
              <a:rPr lang="et-EE" dirty="0" err="1"/>
              <a:t>roughly</a:t>
            </a:r>
            <a:r>
              <a:rPr lang="et-EE" dirty="0"/>
              <a:t> </a:t>
            </a:r>
            <a:r>
              <a:rPr lang="et-EE" dirty="0">
                <a:solidFill>
                  <a:schemeClr val="bg1"/>
                </a:solidFill>
              </a:rPr>
              <a:t>50% of </a:t>
            </a:r>
            <a:r>
              <a:rPr lang="et-EE" dirty="0" err="1">
                <a:solidFill>
                  <a:schemeClr val="bg1"/>
                </a:solidFill>
              </a:rPr>
              <a:t>ethnic</a:t>
            </a:r>
            <a:r>
              <a:rPr lang="et-EE" dirty="0">
                <a:solidFill>
                  <a:schemeClr val="bg1"/>
                </a:solidFill>
              </a:rPr>
              <a:t> </a:t>
            </a:r>
            <a:r>
              <a:rPr lang="et-EE" dirty="0" err="1">
                <a:solidFill>
                  <a:schemeClr val="bg1"/>
                </a:solidFill>
              </a:rPr>
              <a:t>minorities</a:t>
            </a:r>
            <a:r>
              <a:rPr lang="et-EE" dirty="0">
                <a:solidFill>
                  <a:schemeClr val="bg1"/>
                </a:solidFill>
              </a:rPr>
              <a:t> </a:t>
            </a:r>
            <a:r>
              <a:rPr lang="et-EE" dirty="0" err="1">
                <a:solidFill>
                  <a:schemeClr val="bg1"/>
                </a:solidFill>
              </a:rPr>
              <a:t>can</a:t>
            </a:r>
            <a:r>
              <a:rPr lang="et-EE" dirty="0">
                <a:solidFill>
                  <a:schemeClr val="bg1"/>
                </a:solidFill>
              </a:rPr>
              <a:t> </a:t>
            </a:r>
            <a:r>
              <a:rPr lang="et-EE" dirty="0" err="1">
                <a:solidFill>
                  <a:schemeClr val="bg1"/>
                </a:solidFill>
              </a:rPr>
              <a:t>understand</a:t>
            </a:r>
            <a:r>
              <a:rPr lang="et-EE" dirty="0">
                <a:solidFill>
                  <a:schemeClr val="bg1"/>
                </a:solidFill>
              </a:rPr>
              <a:t>, read, </a:t>
            </a:r>
            <a:r>
              <a:rPr lang="et-EE" dirty="0" err="1">
                <a:solidFill>
                  <a:schemeClr val="bg1"/>
                </a:solidFill>
              </a:rPr>
              <a:t>communicate</a:t>
            </a:r>
            <a:r>
              <a:rPr lang="et-EE" dirty="0">
                <a:solidFill>
                  <a:schemeClr val="bg1"/>
                </a:solidFill>
              </a:rPr>
              <a:t> and </a:t>
            </a:r>
            <a:r>
              <a:rPr lang="et-EE" dirty="0" err="1">
                <a:solidFill>
                  <a:schemeClr val="bg1"/>
                </a:solidFill>
              </a:rPr>
              <a:t>write</a:t>
            </a:r>
            <a:r>
              <a:rPr lang="et-EE" dirty="0">
                <a:solidFill>
                  <a:schemeClr val="bg1"/>
                </a:solidFill>
              </a:rPr>
              <a:t> in Estonian on </a:t>
            </a:r>
            <a:r>
              <a:rPr lang="et-EE" dirty="0" err="1">
                <a:solidFill>
                  <a:schemeClr val="bg1"/>
                </a:solidFill>
              </a:rPr>
              <a:t>medium</a:t>
            </a:r>
            <a:r>
              <a:rPr lang="et-EE" dirty="0">
                <a:solidFill>
                  <a:schemeClr val="bg1"/>
                </a:solidFill>
              </a:rPr>
              <a:t> and </a:t>
            </a:r>
            <a:r>
              <a:rPr lang="et-EE" dirty="0" err="1">
                <a:solidFill>
                  <a:schemeClr val="bg1"/>
                </a:solidFill>
              </a:rPr>
              <a:t>advanced</a:t>
            </a:r>
            <a:r>
              <a:rPr lang="et-EE" dirty="0">
                <a:solidFill>
                  <a:schemeClr val="bg1"/>
                </a:solidFill>
              </a:rPr>
              <a:t> </a:t>
            </a:r>
            <a:r>
              <a:rPr lang="et-EE" dirty="0" err="1">
                <a:solidFill>
                  <a:schemeClr val="bg1"/>
                </a:solidFill>
              </a:rPr>
              <a:t>levels</a:t>
            </a:r>
            <a:r>
              <a:rPr lang="et-EE" dirty="0">
                <a:solidFill>
                  <a:schemeClr val="bg1"/>
                </a:solidFill>
              </a:rPr>
              <a:t>. </a:t>
            </a:r>
          </a:p>
          <a:p>
            <a:endParaRPr lang="et-EE" dirty="0"/>
          </a:p>
        </p:txBody>
      </p:sp>
    </p:spTree>
    <p:extLst>
      <p:ext uri="{BB962C8B-B14F-4D97-AF65-F5344CB8AC3E}">
        <p14:creationId xmlns:p14="http://schemas.microsoft.com/office/powerpoint/2010/main" val="147259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98B7-B17E-4EBF-A517-48AB40B6C6F6}"/>
              </a:ext>
            </a:extLst>
          </p:cNvPr>
          <p:cNvSpPr>
            <a:spLocks noGrp="1"/>
          </p:cNvSpPr>
          <p:nvPr>
            <p:ph type="title"/>
          </p:nvPr>
        </p:nvSpPr>
        <p:spPr/>
        <p:txBody>
          <a:bodyPr/>
          <a:lstStyle/>
          <a:p>
            <a:endParaRPr lang="et-EE" dirty="0"/>
          </a:p>
        </p:txBody>
      </p:sp>
      <p:pic>
        <p:nvPicPr>
          <p:cNvPr id="5" name="Content Placeholder 4" descr="A person standing in a kitchen preparing food&#10;&#10;Description automatically generated">
            <a:extLst>
              <a:ext uri="{FF2B5EF4-FFF2-40B4-BE49-F238E27FC236}">
                <a16:creationId xmlns:a16="http://schemas.microsoft.com/office/drawing/2014/main" id="{ADDF4871-0A62-43B0-8C1F-D3F8340964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598" y="284177"/>
            <a:ext cx="9617198" cy="6289648"/>
          </a:xfrm>
        </p:spPr>
      </p:pic>
    </p:spTree>
    <p:extLst>
      <p:ext uri="{BB962C8B-B14F-4D97-AF65-F5344CB8AC3E}">
        <p14:creationId xmlns:p14="http://schemas.microsoft.com/office/powerpoint/2010/main" val="173391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2BC1-EE0D-4625-8F55-EDBD08312A2C}"/>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6B7EC7BA-502E-48A3-A1ED-06E119E331F6}"/>
              </a:ext>
            </a:extLst>
          </p:cNvPr>
          <p:cNvSpPr>
            <a:spLocks noGrp="1"/>
          </p:cNvSpPr>
          <p:nvPr>
            <p:ph idx="1"/>
          </p:nvPr>
        </p:nvSpPr>
        <p:spPr/>
        <p:txBody>
          <a:bodyPr>
            <a:normAutofit fontScale="92500"/>
          </a:bodyPr>
          <a:lstStyle/>
          <a:p>
            <a:pPr algn="just"/>
            <a:r>
              <a:rPr lang="en-US" dirty="0"/>
              <a:t>The recent study on </a:t>
            </a:r>
            <a:r>
              <a:rPr lang="en-US" dirty="0">
                <a:solidFill>
                  <a:schemeClr val="bg1"/>
                </a:solidFill>
              </a:rPr>
              <a:t>educational inequalities </a:t>
            </a:r>
            <a:r>
              <a:rPr lang="en-US" dirty="0"/>
              <a:t>among the ethnic groups points to growing differences in the educational levels of the ethnic groups. Some of the reasons for growing inequalities are the institutional conditions and political choices adopted after 1991: instead of a gradual change in the education system the government chose to start a </a:t>
            </a:r>
            <a:r>
              <a:rPr lang="en-US" dirty="0">
                <a:solidFill>
                  <a:schemeClr val="bg1"/>
                </a:solidFill>
              </a:rPr>
              <a:t>quick transition to teaching in only Estonian language in higher education and now also in most of the Estonian towns on high school level.</a:t>
            </a:r>
          </a:p>
          <a:p>
            <a:pPr algn="just"/>
            <a:r>
              <a:rPr lang="en-US" dirty="0"/>
              <a:t> At the same time the quality of Estonian language instruction in Russian basic schools and secondary schools is OFTEN rather poor. It means that Russian speaking school leavers find themselves at a disadvantage in access to the next level of education. </a:t>
            </a:r>
          </a:p>
          <a:p>
            <a:pPr algn="just"/>
            <a:r>
              <a:rPr lang="en-US" dirty="0"/>
              <a:t>Since every fourth inhabitant in Estonia is Russian, the state pays for education in Russian  language, but to ensure integration schools have to teach a certain proportion of the curricula in Estonian - </a:t>
            </a:r>
            <a:r>
              <a:rPr lang="en-US" dirty="0">
                <a:solidFill>
                  <a:schemeClr val="bg1"/>
                </a:solidFill>
              </a:rPr>
              <a:t>currently 60 percent in the state language and 40 percent in minority language).  It is called t</a:t>
            </a:r>
            <a:r>
              <a:rPr lang="et-EE" dirty="0" err="1">
                <a:solidFill>
                  <a:schemeClr val="bg1"/>
                </a:solidFill>
              </a:rPr>
              <a:t>he</a:t>
            </a:r>
            <a:r>
              <a:rPr lang="et-EE" dirty="0">
                <a:solidFill>
                  <a:schemeClr val="bg1"/>
                </a:solidFill>
              </a:rPr>
              <a:t> 60/40 </a:t>
            </a:r>
            <a:r>
              <a:rPr lang="et-EE" dirty="0" err="1">
                <a:solidFill>
                  <a:schemeClr val="bg1"/>
                </a:solidFill>
              </a:rPr>
              <a:t>model</a:t>
            </a:r>
            <a:r>
              <a:rPr lang="et-EE" dirty="0">
                <a:solidFill>
                  <a:schemeClr val="bg1"/>
                </a:solidFill>
              </a:rPr>
              <a:t>.</a:t>
            </a:r>
            <a:endParaRPr lang="en-US" dirty="0">
              <a:solidFill>
                <a:schemeClr val="bg1"/>
              </a:solidFill>
            </a:endParaRPr>
          </a:p>
          <a:p>
            <a:pPr algn="just"/>
            <a:endParaRPr lang="en-US" dirty="0"/>
          </a:p>
          <a:p>
            <a:endParaRPr lang="et-EE" dirty="0"/>
          </a:p>
        </p:txBody>
      </p:sp>
    </p:spTree>
    <p:extLst>
      <p:ext uri="{BB962C8B-B14F-4D97-AF65-F5344CB8AC3E}">
        <p14:creationId xmlns:p14="http://schemas.microsoft.com/office/powerpoint/2010/main" val="257491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58A2-7C10-492D-BF6C-3E57B31F18B0}"/>
              </a:ext>
            </a:extLst>
          </p:cNvPr>
          <p:cNvSpPr>
            <a:spLocks noGrp="1"/>
          </p:cNvSpPr>
          <p:nvPr>
            <p:ph type="title"/>
          </p:nvPr>
        </p:nvSpPr>
        <p:spPr/>
        <p:txBody>
          <a:bodyPr/>
          <a:lstStyle/>
          <a:p>
            <a:r>
              <a:rPr lang="en-US" dirty="0"/>
              <a:t>GOOD SIGNS THOUGH…</a:t>
            </a:r>
            <a:endParaRPr lang="et-EE" dirty="0"/>
          </a:p>
        </p:txBody>
      </p:sp>
      <p:sp>
        <p:nvSpPr>
          <p:cNvPr id="3" name="Content Placeholder 2">
            <a:extLst>
              <a:ext uri="{FF2B5EF4-FFF2-40B4-BE49-F238E27FC236}">
                <a16:creationId xmlns:a16="http://schemas.microsoft.com/office/drawing/2014/main" id="{45BEDFAE-A1D4-413E-83A9-82AE2FD196DA}"/>
              </a:ext>
            </a:extLst>
          </p:cNvPr>
          <p:cNvSpPr>
            <a:spLocks noGrp="1"/>
          </p:cNvSpPr>
          <p:nvPr>
            <p:ph idx="1"/>
          </p:nvPr>
        </p:nvSpPr>
        <p:spPr/>
        <p:txBody>
          <a:bodyPr/>
          <a:lstStyle/>
          <a:p>
            <a:pPr lvl="0"/>
            <a:r>
              <a:rPr lang="en-GB" dirty="0"/>
              <a:t>There is a difference between the attitude of older and younger generation of ethnic Estonians to Russians and vice versa. The younger generations are more tolerant and eager to cooperate.</a:t>
            </a:r>
          </a:p>
          <a:p>
            <a:pPr lvl="0"/>
            <a:r>
              <a:rPr lang="en-GB" dirty="0"/>
              <a:t>Serving together in Estonian Defence Forces (Russian-speaking young men who have Estonian Citizenship want to serve in the Forces).</a:t>
            </a:r>
            <a:endParaRPr lang="et-EE" dirty="0"/>
          </a:p>
          <a:p>
            <a:pPr lvl="0"/>
            <a:r>
              <a:rPr lang="en-GB" dirty="0"/>
              <a:t>Several Language Immersion Programs (</a:t>
            </a:r>
            <a:r>
              <a:rPr lang="en-GB" dirty="0" err="1"/>
              <a:t>keelekümblus</a:t>
            </a:r>
            <a:r>
              <a:rPr lang="en-GB" dirty="0"/>
              <a:t>) and more projects granted by the Integration Association of Estonia.</a:t>
            </a:r>
            <a:endParaRPr lang="et-EE" dirty="0"/>
          </a:p>
          <a:p>
            <a:endParaRPr lang="et-EE" dirty="0"/>
          </a:p>
        </p:txBody>
      </p:sp>
    </p:spTree>
    <p:extLst>
      <p:ext uri="{BB962C8B-B14F-4D97-AF65-F5344CB8AC3E}">
        <p14:creationId xmlns:p14="http://schemas.microsoft.com/office/powerpoint/2010/main" val="143324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8251-B514-4F5B-9E5D-349A1AC5363A}"/>
              </a:ext>
            </a:extLst>
          </p:cNvPr>
          <p:cNvSpPr>
            <a:spLocks noGrp="1"/>
          </p:cNvSpPr>
          <p:nvPr>
            <p:ph type="title"/>
          </p:nvPr>
        </p:nvSpPr>
        <p:spPr/>
        <p:txBody>
          <a:bodyPr/>
          <a:lstStyle/>
          <a:p>
            <a:r>
              <a:rPr lang="en-US" dirty="0"/>
              <a:t>MIGRANTS/REFUGEES IN ESTONIA?</a:t>
            </a:r>
            <a:endParaRPr lang="et-EE" dirty="0"/>
          </a:p>
        </p:txBody>
      </p:sp>
      <p:sp>
        <p:nvSpPr>
          <p:cNvPr id="3" name="Content Placeholder 2">
            <a:extLst>
              <a:ext uri="{FF2B5EF4-FFF2-40B4-BE49-F238E27FC236}">
                <a16:creationId xmlns:a16="http://schemas.microsoft.com/office/drawing/2014/main" id="{24E768E6-93F8-4A51-946C-14096B7C3634}"/>
              </a:ext>
            </a:extLst>
          </p:cNvPr>
          <p:cNvSpPr>
            <a:spLocks noGrp="1"/>
          </p:cNvSpPr>
          <p:nvPr>
            <p:ph idx="1"/>
          </p:nvPr>
        </p:nvSpPr>
        <p:spPr/>
        <p:txBody>
          <a:bodyPr>
            <a:normAutofit fontScale="85000" lnSpcReduction="20000"/>
          </a:bodyPr>
          <a:lstStyle/>
          <a:p>
            <a:pPr algn="just"/>
            <a:r>
              <a:rPr lang="et-EE" dirty="0"/>
              <a:t>Estonia </a:t>
            </a:r>
            <a:r>
              <a:rPr lang="et-EE" dirty="0" err="1"/>
              <a:t>has</a:t>
            </a:r>
            <a:r>
              <a:rPr lang="et-EE" dirty="0"/>
              <a:t> seen a </a:t>
            </a:r>
            <a:r>
              <a:rPr lang="et-EE" dirty="0" err="1"/>
              <a:t>steady</a:t>
            </a:r>
            <a:r>
              <a:rPr lang="et-EE" dirty="0"/>
              <a:t> </a:t>
            </a:r>
            <a:r>
              <a:rPr lang="et-EE" dirty="0" err="1"/>
              <a:t>influx</a:t>
            </a:r>
            <a:r>
              <a:rPr lang="et-EE" dirty="0"/>
              <a:t> of </a:t>
            </a:r>
            <a:r>
              <a:rPr lang="et-EE" dirty="0" err="1"/>
              <a:t>foreigners</a:t>
            </a:r>
            <a:r>
              <a:rPr lang="et-EE" dirty="0"/>
              <a:t> </a:t>
            </a:r>
            <a:r>
              <a:rPr lang="et-EE" dirty="0" err="1"/>
              <a:t>who</a:t>
            </a:r>
            <a:r>
              <a:rPr lang="et-EE" dirty="0"/>
              <a:t> </a:t>
            </a:r>
            <a:r>
              <a:rPr lang="et-EE" dirty="0" err="1"/>
              <a:t>come</a:t>
            </a:r>
            <a:r>
              <a:rPr lang="et-EE" dirty="0"/>
              <a:t> </a:t>
            </a:r>
            <a:r>
              <a:rPr lang="et-EE" dirty="0" err="1"/>
              <a:t>here</a:t>
            </a:r>
            <a:r>
              <a:rPr lang="et-EE" dirty="0"/>
              <a:t> </a:t>
            </a:r>
            <a:r>
              <a:rPr lang="et-EE" dirty="0" err="1"/>
              <a:t>to</a:t>
            </a:r>
            <a:r>
              <a:rPr lang="et-EE" dirty="0"/>
              <a:t> </a:t>
            </a:r>
            <a:r>
              <a:rPr lang="et-EE" dirty="0" err="1"/>
              <a:t>work</a:t>
            </a:r>
            <a:r>
              <a:rPr lang="et-EE" dirty="0"/>
              <a:t> and </a:t>
            </a:r>
            <a:r>
              <a:rPr lang="et-EE" dirty="0" err="1"/>
              <a:t>study</a:t>
            </a:r>
            <a:r>
              <a:rPr lang="et-EE" dirty="0"/>
              <a:t>, </a:t>
            </a:r>
            <a:r>
              <a:rPr lang="et-EE" dirty="0" err="1"/>
              <a:t>or</a:t>
            </a:r>
            <a:r>
              <a:rPr lang="et-EE" dirty="0"/>
              <a:t> </a:t>
            </a:r>
            <a:r>
              <a:rPr lang="et-EE" dirty="0" err="1"/>
              <a:t>who</a:t>
            </a:r>
            <a:r>
              <a:rPr lang="et-EE" dirty="0"/>
              <a:t> </a:t>
            </a:r>
            <a:r>
              <a:rPr lang="et-EE" dirty="0" err="1"/>
              <a:t>move</a:t>
            </a:r>
            <a:r>
              <a:rPr lang="et-EE" dirty="0"/>
              <a:t> </a:t>
            </a:r>
            <a:r>
              <a:rPr lang="et-EE" dirty="0" err="1"/>
              <a:t>here</a:t>
            </a:r>
            <a:r>
              <a:rPr lang="et-EE" dirty="0"/>
              <a:t> </a:t>
            </a:r>
            <a:r>
              <a:rPr lang="et-EE" dirty="0" err="1"/>
              <a:t>for</a:t>
            </a:r>
            <a:r>
              <a:rPr lang="et-EE" dirty="0"/>
              <a:t> </a:t>
            </a:r>
            <a:r>
              <a:rPr lang="et-EE" dirty="0" err="1"/>
              <a:t>family</a:t>
            </a:r>
            <a:r>
              <a:rPr lang="et-EE" dirty="0"/>
              <a:t> and </a:t>
            </a:r>
            <a:r>
              <a:rPr lang="et-EE" dirty="0" err="1"/>
              <a:t>other</a:t>
            </a:r>
            <a:r>
              <a:rPr lang="et-EE" dirty="0"/>
              <a:t> </a:t>
            </a:r>
            <a:r>
              <a:rPr lang="et-EE" dirty="0" err="1"/>
              <a:t>reasons</a:t>
            </a:r>
            <a:r>
              <a:rPr lang="et-EE" dirty="0"/>
              <a:t>. </a:t>
            </a:r>
            <a:r>
              <a:rPr lang="et-EE" dirty="0" err="1"/>
              <a:t>Compared</a:t>
            </a:r>
            <a:r>
              <a:rPr lang="et-EE" dirty="0"/>
              <a:t> </a:t>
            </a:r>
            <a:r>
              <a:rPr lang="et-EE" dirty="0" err="1"/>
              <a:t>to</a:t>
            </a:r>
            <a:r>
              <a:rPr lang="et-EE" dirty="0"/>
              <a:t> all of </a:t>
            </a:r>
            <a:r>
              <a:rPr lang="et-EE" dirty="0" err="1"/>
              <a:t>them</a:t>
            </a:r>
            <a:r>
              <a:rPr lang="et-EE" dirty="0"/>
              <a:t>, </a:t>
            </a:r>
            <a:r>
              <a:rPr lang="et-EE" dirty="0" err="1">
                <a:solidFill>
                  <a:schemeClr val="bg1"/>
                </a:solidFill>
              </a:rPr>
              <a:t>the</a:t>
            </a:r>
            <a:r>
              <a:rPr lang="et-EE" dirty="0">
                <a:solidFill>
                  <a:schemeClr val="bg1"/>
                </a:solidFill>
              </a:rPr>
              <a:t> </a:t>
            </a:r>
            <a:r>
              <a:rPr lang="et-EE" dirty="0" err="1">
                <a:solidFill>
                  <a:schemeClr val="bg1"/>
                </a:solidFill>
              </a:rPr>
              <a:t>amount</a:t>
            </a:r>
            <a:r>
              <a:rPr lang="et-EE" dirty="0">
                <a:solidFill>
                  <a:schemeClr val="bg1"/>
                </a:solidFill>
              </a:rPr>
              <a:t> of </a:t>
            </a:r>
            <a:r>
              <a:rPr lang="et-EE" dirty="0" err="1">
                <a:solidFill>
                  <a:schemeClr val="bg1"/>
                </a:solidFill>
              </a:rPr>
              <a:t>people</a:t>
            </a:r>
            <a:r>
              <a:rPr lang="et-EE" dirty="0">
                <a:solidFill>
                  <a:schemeClr val="bg1"/>
                </a:solidFill>
              </a:rPr>
              <a:t> </a:t>
            </a:r>
            <a:r>
              <a:rPr lang="et-EE" dirty="0" err="1">
                <a:solidFill>
                  <a:schemeClr val="bg1"/>
                </a:solidFill>
              </a:rPr>
              <a:t>who</a:t>
            </a:r>
            <a:r>
              <a:rPr lang="et-EE" dirty="0">
                <a:solidFill>
                  <a:schemeClr val="bg1"/>
                </a:solidFill>
              </a:rPr>
              <a:t> have </a:t>
            </a:r>
            <a:r>
              <a:rPr lang="et-EE" dirty="0" err="1">
                <a:solidFill>
                  <a:schemeClr val="bg1"/>
                </a:solidFill>
              </a:rPr>
              <a:t>been</a:t>
            </a:r>
            <a:r>
              <a:rPr lang="et-EE" dirty="0">
                <a:solidFill>
                  <a:schemeClr val="bg1"/>
                </a:solidFill>
              </a:rPr>
              <a:t> </a:t>
            </a:r>
            <a:r>
              <a:rPr lang="et-EE" dirty="0" err="1">
                <a:solidFill>
                  <a:schemeClr val="bg1"/>
                </a:solidFill>
              </a:rPr>
              <a:t>granted</a:t>
            </a:r>
            <a:r>
              <a:rPr lang="et-EE" dirty="0">
                <a:solidFill>
                  <a:schemeClr val="bg1"/>
                </a:solidFill>
              </a:rPr>
              <a:t> </a:t>
            </a:r>
            <a:r>
              <a:rPr lang="et-EE" dirty="0" err="1">
                <a:solidFill>
                  <a:schemeClr val="bg1"/>
                </a:solidFill>
              </a:rPr>
              <a:t>international</a:t>
            </a:r>
            <a:r>
              <a:rPr lang="et-EE" dirty="0">
                <a:solidFill>
                  <a:schemeClr val="bg1"/>
                </a:solidFill>
              </a:rPr>
              <a:t> </a:t>
            </a:r>
            <a:r>
              <a:rPr lang="et-EE" dirty="0" err="1">
                <a:solidFill>
                  <a:schemeClr val="bg1"/>
                </a:solidFill>
              </a:rPr>
              <a:t>protection</a:t>
            </a:r>
            <a:r>
              <a:rPr lang="et-EE" dirty="0">
                <a:solidFill>
                  <a:schemeClr val="bg1"/>
                </a:solidFill>
              </a:rPr>
              <a:t> </a:t>
            </a:r>
            <a:r>
              <a:rPr lang="et-EE" dirty="0" err="1">
                <a:solidFill>
                  <a:schemeClr val="bg1"/>
                </a:solidFill>
              </a:rPr>
              <a:t>is</a:t>
            </a:r>
            <a:r>
              <a:rPr lang="et-EE" dirty="0">
                <a:solidFill>
                  <a:schemeClr val="bg1"/>
                </a:solidFill>
              </a:rPr>
              <a:t> </a:t>
            </a:r>
            <a:r>
              <a:rPr lang="et-EE" dirty="0" err="1">
                <a:solidFill>
                  <a:schemeClr val="bg1"/>
                </a:solidFill>
              </a:rPr>
              <a:t>relatively</a:t>
            </a:r>
            <a:r>
              <a:rPr lang="et-EE" dirty="0">
                <a:solidFill>
                  <a:schemeClr val="bg1"/>
                </a:solidFill>
              </a:rPr>
              <a:t> </a:t>
            </a:r>
            <a:r>
              <a:rPr lang="et-EE" dirty="0" err="1">
                <a:solidFill>
                  <a:schemeClr val="bg1"/>
                </a:solidFill>
              </a:rPr>
              <a:t>small</a:t>
            </a:r>
            <a:r>
              <a:rPr lang="et-EE" dirty="0">
                <a:solidFill>
                  <a:schemeClr val="bg1"/>
                </a:solidFill>
              </a:rPr>
              <a:t>. </a:t>
            </a:r>
            <a:r>
              <a:rPr lang="et-EE" dirty="0"/>
              <a:t>For </a:t>
            </a:r>
            <a:r>
              <a:rPr lang="et-EE" dirty="0" err="1"/>
              <a:t>example</a:t>
            </a:r>
            <a:r>
              <a:rPr lang="et-EE" dirty="0"/>
              <a:t>, in 2015 a </a:t>
            </a:r>
            <a:r>
              <a:rPr lang="et-EE" dirty="0" err="1"/>
              <a:t>total</a:t>
            </a:r>
            <a:r>
              <a:rPr lang="et-EE" dirty="0"/>
              <a:t> of 8,104 </a:t>
            </a:r>
            <a:r>
              <a:rPr lang="et-EE" dirty="0" err="1"/>
              <a:t>foreigners</a:t>
            </a:r>
            <a:r>
              <a:rPr lang="et-EE" dirty="0"/>
              <a:t> </a:t>
            </a:r>
            <a:r>
              <a:rPr lang="et-EE" dirty="0" err="1"/>
              <a:t>were</a:t>
            </a:r>
            <a:r>
              <a:rPr lang="et-EE" dirty="0"/>
              <a:t> </a:t>
            </a:r>
            <a:r>
              <a:rPr lang="et-EE" dirty="0" err="1"/>
              <a:t>granted</a:t>
            </a:r>
            <a:r>
              <a:rPr lang="et-EE" dirty="0"/>
              <a:t> a </a:t>
            </a:r>
            <a:r>
              <a:rPr lang="et-EE" dirty="0" err="1"/>
              <a:t>temporary</a:t>
            </a:r>
            <a:r>
              <a:rPr lang="et-EE" dirty="0"/>
              <a:t> </a:t>
            </a:r>
            <a:r>
              <a:rPr lang="et-EE" dirty="0" err="1"/>
              <a:t>residence</a:t>
            </a:r>
            <a:r>
              <a:rPr lang="et-EE" dirty="0"/>
              <a:t> </a:t>
            </a:r>
            <a:r>
              <a:rPr lang="et-EE" dirty="0" err="1"/>
              <a:t>permit</a:t>
            </a:r>
            <a:r>
              <a:rPr lang="et-EE" dirty="0"/>
              <a:t> </a:t>
            </a:r>
            <a:r>
              <a:rPr lang="et-EE" dirty="0" err="1"/>
              <a:t>or</a:t>
            </a:r>
            <a:r>
              <a:rPr lang="et-EE" dirty="0"/>
              <a:t> </a:t>
            </a:r>
            <a:r>
              <a:rPr lang="et-EE" dirty="0" err="1"/>
              <a:t>registered</a:t>
            </a:r>
            <a:r>
              <a:rPr lang="et-EE" dirty="0"/>
              <a:t> </a:t>
            </a:r>
            <a:r>
              <a:rPr lang="et-EE" dirty="0" err="1"/>
              <a:t>their</a:t>
            </a:r>
            <a:r>
              <a:rPr lang="et-EE" dirty="0"/>
              <a:t> </a:t>
            </a:r>
            <a:r>
              <a:rPr lang="et-EE" dirty="0" err="1"/>
              <a:t>place</a:t>
            </a:r>
            <a:r>
              <a:rPr lang="et-EE" dirty="0"/>
              <a:t> of </a:t>
            </a:r>
            <a:r>
              <a:rPr lang="et-EE" dirty="0" err="1"/>
              <a:t>residence</a:t>
            </a:r>
            <a:r>
              <a:rPr lang="et-EE" dirty="0"/>
              <a:t> in Estonia </a:t>
            </a:r>
            <a:r>
              <a:rPr lang="et-EE" dirty="0" err="1"/>
              <a:t>whereas</a:t>
            </a:r>
            <a:r>
              <a:rPr lang="et-EE" dirty="0"/>
              <a:t> </a:t>
            </a:r>
            <a:r>
              <a:rPr lang="et-EE" dirty="0" err="1"/>
              <a:t>the</a:t>
            </a:r>
            <a:r>
              <a:rPr lang="et-EE" dirty="0"/>
              <a:t> number</a:t>
            </a:r>
            <a:r>
              <a:rPr lang="en-US" dirty="0"/>
              <a:t> </a:t>
            </a:r>
            <a:r>
              <a:rPr lang="et-EE" dirty="0"/>
              <a:t>of </a:t>
            </a:r>
            <a:r>
              <a:rPr lang="et-EE" dirty="0" err="1"/>
              <a:t>people</a:t>
            </a:r>
            <a:r>
              <a:rPr lang="et-EE" dirty="0"/>
              <a:t> </a:t>
            </a:r>
            <a:r>
              <a:rPr lang="et-EE" dirty="0" err="1"/>
              <a:t>who</a:t>
            </a:r>
            <a:r>
              <a:rPr lang="et-EE" dirty="0"/>
              <a:t> </a:t>
            </a:r>
            <a:r>
              <a:rPr lang="et-EE" dirty="0" err="1"/>
              <a:t>applied</a:t>
            </a:r>
            <a:r>
              <a:rPr lang="et-EE" dirty="0"/>
              <a:t> </a:t>
            </a:r>
            <a:r>
              <a:rPr lang="et-EE" dirty="0" err="1"/>
              <a:t>for</a:t>
            </a:r>
            <a:r>
              <a:rPr lang="et-EE" dirty="0"/>
              <a:t> </a:t>
            </a:r>
            <a:r>
              <a:rPr lang="et-EE" dirty="0" err="1"/>
              <a:t>international</a:t>
            </a:r>
            <a:r>
              <a:rPr lang="et-EE" dirty="0"/>
              <a:t> </a:t>
            </a:r>
            <a:r>
              <a:rPr lang="et-EE" dirty="0" err="1"/>
              <a:t>protection</a:t>
            </a:r>
            <a:r>
              <a:rPr lang="et-EE" dirty="0"/>
              <a:t> </a:t>
            </a:r>
            <a:r>
              <a:rPr lang="et-EE" dirty="0" err="1"/>
              <a:t>was</a:t>
            </a:r>
            <a:r>
              <a:rPr lang="et-EE" dirty="0"/>
              <a:t> 231. </a:t>
            </a:r>
            <a:endParaRPr lang="en-US" dirty="0"/>
          </a:p>
          <a:p>
            <a:pPr algn="just"/>
            <a:r>
              <a:rPr lang="et-EE" dirty="0" err="1"/>
              <a:t>Over</a:t>
            </a:r>
            <a:r>
              <a:rPr lang="et-EE" dirty="0"/>
              <a:t> </a:t>
            </a:r>
            <a:r>
              <a:rPr lang="et-EE" dirty="0" err="1"/>
              <a:t>the</a:t>
            </a:r>
            <a:r>
              <a:rPr lang="et-EE" dirty="0"/>
              <a:t> </a:t>
            </a:r>
            <a:r>
              <a:rPr lang="et-EE" dirty="0" err="1"/>
              <a:t>years</a:t>
            </a:r>
            <a:r>
              <a:rPr lang="et-EE" dirty="0"/>
              <a:t> (1997-­‐2015), Estonia </a:t>
            </a:r>
            <a:r>
              <a:rPr lang="et-EE" dirty="0" err="1"/>
              <a:t>has</a:t>
            </a:r>
            <a:r>
              <a:rPr lang="et-EE" dirty="0"/>
              <a:t> </a:t>
            </a:r>
            <a:r>
              <a:rPr lang="et-EE" dirty="0" err="1"/>
              <a:t>received</a:t>
            </a:r>
            <a:r>
              <a:rPr lang="et-EE" dirty="0"/>
              <a:t> </a:t>
            </a:r>
            <a:r>
              <a:rPr lang="et-EE" dirty="0" err="1"/>
              <a:t>the</a:t>
            </a:r>
            <a:r>
              <a:rPr lang="et-EE" dirty="0"/>
              <a:t> </a:t>
            </a:r>
            <a:r>
              <a:rPr lang="et-EE" dirty="0" err="1"/>
              <a:t>largest</a:t>
            </a:r>
            <a:r>
              <a:rPr lang="et-EE" dirty="0"/>
              <a:t> number of </a:t>
            </a:r>
            <a:r>
              <a:rPr lang="et-EE" dirty="0" err="1"/>
              <a:t>applications</a:t>
            </a:r>
            <a:r>
              <a:rPr lang="et-EE" dirty="0"/>
              <a:t> </a:t>
            </a:r>
            <a:r>
              <a:rPr lang="et-EE" dirty="0" err="1"/>
              <a:t>for</a:t>
            </a:r>
            <a:r>
              <a:rPr lang="et-EE" dirty="0"/>
              <a:t> </a:t>
            </a:r>
            <a:r>
              <a:rPr lang="et-EE" dirty="0" err="1"/>
              <a:t>international</a:t>
            </a:r>
            <a:r>
              <a:rPr lang="et-EE" dirty="0"/>
              <a:t> </a:t>
            </a:r>
            <a:r>
              <a:rPr lang="et-EE" dirty="0" err="1"/>
              <a:t>protection</a:t>
            </a:r>
            <a:r>
              <a:rPr lang="et-EE" dirty="0"/>
              <a:t> </a:t>
            </a:r>
            <a:r>
              <a:rPr lang="et-EE" dirty="0" err="1"/>
              <a:t>from</a:t>
            </a:r>
            <a:r>
              <a:rPr lang="et-EE" dirty="0"/>
              <a:t> </a:t>
            </a:r>
            <a:r>
              <a:rPr lang="et-EE" dirty="0" err="1"/>
              <a:t>the</a:t>
            </a:r>
            <a:r>
              <a:rPr lang="et-EE" dirty="0"/>
              <a:t> Ukraine (155 </a:t>
            </a:r>
            <a:r>
              <a:rPr lang="et-EE" dirty="0" err="1"/>
              <a:t>applications</a:t>
            </a:r>
            <a:r>
              <a:rPr lang="et-EE" dirty="0"/>
              <a:t>), </a:t>
            </a:r>
            <a:r>
              <a:rPr lang="et-EE" dirty="0" err="1"/>
              <a:t>Russia</a:t>
            </a:r>
            <a:r>
              <a:rPr lang="et-EE" dirty="0"/>
              <a:t>(87), Georgia (79), </a:t>
            </a:r>
            <a:r>
              <a:rPr lang="et-EE" dirty="0" err="1"/>
              <a:t>Syria</a:t>
            </a:r>
            <a:r>
              <a:rPr lang="et-EE" dirty="0"/>
              <a:t> (51), </a:t>
            </a:r>
            <a:r>
              <a:rPr lang="et-EE" dirty="0" err="1"/>
              <a:t>Afghanistan</a:t>
            </a:r>
            <a:r>
              <a:rPr lang="et-EE" dirty="0"/>
              <a:t> (48) and Iran (40).</a:t>
            </a:r>
            <a:endParaRPr lang="en-US" dirty="0"/>
          </a:p>
          <a:p>
            <a:pPr algn="just"/>
            <a:r>
              <a:rPr lang="en-US" dirty="0">
                <a:solidFill>
                  <a:schemeClr val="bg1"/>
                </a:solidFill>
              </a:rPr>
              <a:t>Not many migrants/refugees from Middle-East and Africa </a:t>
            </a:r>
            <a:r>
              <a:rPr lang="en-US" dirty="0"/>
              <a:t>because:</a:t>
            </a:r>
          </a:p>
          <a:p>
            <a:pPr algn="just">
              <a:buFontTx/>
              <a:buChar char="-"/>
            </a:pPr>
            <a:r>
              <a:rPr lang="en-US" dirty="0"/>
              <a:t>the lack of good grants for the refugees in Estonia;</a:t>
            </a:r>
          </a:p>
          <a:p>
            <a:pPr algn="just">
              <a:buFontTx/>
              <a:buChar char="-"/>
            </a:pPr>
            <a:r>
              <a:rPr lang="en-US" dirty="0"/>
              <a:t>the lack of their community in Estonia;</a:t>
            </a:r>
          </a:p>
          <a:p>
            <a:pPr algn="just">
              <a:buFontTx/>
              <a:buChar char="-"/>
            </a:pPr>
            <a:r>
              <a:rPr lang="en-US" dirty="0"/>
              <a:t>The refugee centers are far from the biggest towns in isolated areas.</a:t>
            </a:r>
          </a:p>
          <a:p>
            <a:pPr marL="0" indent="0" algn="just">
              <a:buNone/>
            </a:pPr>
            <a:r>
              <a:rPr lang="en-US" dirty="0"/>
              <a:t>But in general, </a:t>
            </a:r>
            <a:r>
              <a:rPr lang="en-GB" dirty="0"/>
              <a:t>thanks to Estonia’s outstanding e-solutions and friendly and helpful officials, coming to Estonia to live, work and study couldn’t be easier!</a:t>
            </a:r>
            <a:endParaRPr lang="et-EE" dirty="0"/>
          </a:p>
          <a:p>
            <a:pPr algn="just">
              <a:buFontTx/>
              <a:buChar char="-"/>
            </a:pPr>
            <a:endParaRPr lang="en-US" dirty="0"/>
          </a:p>
          <a:p>
            <a:pPr marL="0" indent="0" algn="just">
              <a:buNone/>
            </a:pPr>
            <a:endParaRPr lang="et-EE" dirty="0"/>
          </a:p>
          <a:p>
            <a:endParaRPr lang="et-EE" dirty="0"/>
          </a:p>
        </p:txBody>
      </p:sp>
    </p:spTree>
    <p:extLst>
      <p:ext uri="{BB962C8B-B14F-4D97-AF65-F5344CB8AC3E}">
        <p14:creationId xmlns:p14="http://schemas.microsoft.com/office/powerpoint/2010/main" val="277154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B6AA-1354-4715-87FD-B42256B7A0A0}"/>
              </a:ext>
            </a:extLst>
          </p:cNvPr>
          <p:cNvSpPr>
            <a:spLocks noGrp="1"/>
          </p:cNvSpPr>
          <p:nvPr>
            <p:ph type="title"/>
          </p:nvPr>
        </p:nvSpPr>
        <p:spPr/>
        <p:txBody>
          <a:bodyPr/>
          <a:lstStyle/>
          <a:p>
            <a:r>
              <a:rPr lang="en-US" dirty="0"/>
              <a:t>Refugee center in </a:t>
            </a:r>
            <a:r>
              <a:rPr lang="en-US" dirty="0" err="1"/>
              <a:t>vao</a:t>
            </a:r>
            <a:r>
              <a:rPr lang="en-US" dirty="0"/>
              <a:t>, </a:t>
            </a:r>
            <a:r>
              <a:rPr lang="en-US" dirty="0" err="1"/>
              <a:t>estonia</a:t>
            </a:r>
            <a:endParaRPr lang="et-EE" dirty="0"/>
          </a:p>
        </p:txBody>
      </p:sp>
      <p:pic>
        <p:nvPicPr>
          <p:cNvPr id="5" name="Content Placeholder 4" descr="A person standing in front of a building&#10;&#10;Description automatically generated">
            <a:extLst>
              <a:ext uri="{FF2B5EF4-FFF2-40B4-BE49-F238E27FC236}">
                <a16:creationId xmlns:a16="http://schemas.microsoft.com/office/drawing/2014/main" id="{77AB475E-2F4E-41DA-B5AB-EE07C62E9B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032" y="1288123"/>
            <a:ext cx="9125319" cy="5461870"/>
          </a:xfrm>
        </p:spPr>
      </p:pic>
    </p:spTree>
    <p:extLst>
      <p:ext uri="{BB962C8B-B14F-4D97-AF65-F5344CB8AC3E}">
        <p14:creationId xmlns:p14="http://schemas.microsoft.com/office/powerpoint/2010/main" val="198859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8DA1-145E-4E26-B410-35039DB8B3E0}"/>
              </a:ext>
            </a:extLst>
          </p:cNvPr>
          <p:cNvSpPr>
            <a:spLocks noGrp="1"/>
          </p:cNvSpPr>
          <p:nvPr>
            <p:ph type="title"/>
          </p:nvPr>
        </p:nvSpPr>
        <p:spPr/>
        <p:txBody>
          <a:bodyPr/>
          <a:lstStyle/>
          <a:p>
            <a:r>
              <a:rPr lang="en-US" dirty="0"/>
              <a:t>DEVELOPMENT PLAN?</a:t>
            </a:r>
            <a:endParaRPr lang="et-EE" dirty="0"/>
          </a:p>
        </p:txBody>
      </p:sp>
      <p:sp>
        <p:nvSpPr>
          <p:cNvPr id="3" name="Content Placeholder 2">
            <a:extLst>
              <a:ext uri="{FF2B5EF4-FFF2-40B4-BE49-F238E27FC236}">
                <a16:creationId xmlns:a16="http://schemas.microsoft.com/office/drawing/2014/main" id="{5533A983-1FC1-41C3-89DC-88F7A22D8886}"/>
              </a:ext>
            </a:extLst>
          </p:cNvPr>
          <p:cNvSpPr>
            <a:spLocks noGrp="1"/>
          </p:cNvSpPr>
          <p:nvPr>
            <p:ph idx="1"/>
          </p:nvPr>
        </p:nvSpPr>
        <p:spPr/>
        <p:txBody>
          <a:bodyPr>
            <a:normAutofit fontScale="85000" lnSpcReduction="20000"/>
          </a:bodyPr>
          <a:lstStyle/>
          <a:p>
            <a:r>
              <a:rPr lang="et-EE" dirty="0"/>
              <a:t>The </a:t>
            </a:r>
            <a:r>
              <a:rPr lang="et-EE" dirty="0" err="1"/>
              <a:t>preparation</a:t>
            </a:r>
            <a:r>
              <a:rPr lang="et-EE" dirty="0"/>
              <a:t> of a </a:t>
            </a:r>
            <a:r>
              <a:rPr lang="et-EE" dirty="0" err="1">
                <a:solidFill>
                  <a:schemeClr val="bg1"/>
                </a:solidFill>
              </a:rPr>
              <a:t>new</a:t>
            </a:r>
            <a:r>
              <a:rPr lang="et-EE" dirty="0">
                <a:solidFill>
                  <a:schemeClr val="bg1"/>
                </a:solidFill>
              </a:rPr>
              <a:t> </a:t>
            </a:r>
            <a:r>
              <a:rPr lang="et-EE" dirty="0" err="1">
                <a:solidFill>
                  <a:schemeClr val="bg1"/>
                </a:solidFill>
              </a:rPr>
              <a:t>national</a:t>
            </a:r>
            <a:r>
              <a:rPr lang="et-EE" dirty="0">
                <a:solidFill>
                  <a:schemeClr val="bg1"/>
                </a:solidFill>
              </a:rPr>
              <a:t> </a:t>
            </a:r>
            <a:r>
              <a:rPr lang="et-EE" dirty="0" err="1">
                <a:solidFill>
                  <a:schemeClr val="bg1"/>
                </a:solidFill>
              </a:rPr>
              <a:t>integration</a:t>
            </a:r>
            <a:r>
              <a:rPr lang="et-EE" dirty="0">
                <a:solidFill>
                  <a:schemeClr val="bg1"/>
                </a:solidFill>
              </a:rPr>
              <a:t> </a:t>
            </a:r>
            <a:r>
              <a:rPr lang="et-EE" dirty="0" err="1">
                <a:solidFill>
                  <a:schemeClr val="bg1"/>
                </a:solidFill>
              </a:rPr>
              <a:t>plan</a:t>
            </a:r>
            <a:r>
              <a:rPr lang="et-EE" dirty="0">
                <a:solidFill>
                  <a:schemeClr val="bg1"/>
                </a:solidFill>
              </a:rPr>
              <a:t> </a:t>
            </a:r>
            <a:r>
              <a:rPr lang="et-EE" dirty="0" err="1">
                <a:solidFill>
                  <a:schemeClr val="bg1"/>
                </a:solidFill>
              </a:rPr>
              <a:t>for</a:t>
            </a:r>
            <a:r>
              <a:rPr lang="et-EE" dirty="0">
                <a:solidFill>
                  <a:schemeClr val="bg1"/>
                </a:solidFill>
              </a:rPr>
              <a:t> 2021-2030 </a:t>
            </a:r>
            <a:r>
              <a:rPr lang="et-EE" dirty="0" err="1"/>
              <a:t>is</a:t>
            </a:r>
            <a:r>
              <a:rPr lang="et-EE" dirty="0"/>
              <a:t> </a:t>
            </a:r>
            <a:r>
              <a:rPr lang="et-EE" dirty="0" err="1"/>
              <a:t>underway</a:t>
            </a:r>
            <a:r>
              <a:rPr lang="et-EE" dirty="0"/>
              <a:t> at </a:t>
            </a:r>
            <a:r>
              <a:rPr lang="et-EE" dirty="0" err="1"/>
              <a:t>the</a:t>
            </a:r>
            <a:r>
              <a:rPr lang="et-EE" dirty="0"/>
              <a:t> </a:t>
            </a:r>
            <a:r>
              <a:rPr lang="et-EE" dirty="0" err="1"/>
              <a:t>Ministry</a:t>
            </a:r>
            <a:r>
              <a:rPr lang="et-EE" dirty="0"/>
              <a:t> of </a:t>
            </a:r>
            <a:r>
              <a:rPr lang="et-EE" dirty="0" err="1"/>
              <a:t>Culture</a:t>
            </a:r>
            <a:r>
              <a:rPr lang="et-EE" dirty="0"/>
              <a:t>, </a:t>
            </a:r>
            <a:r>
              <a:rPr lang="et-EE" dirty="0" err="1"/>
              <a:t>which</a:t>
            </a:r>
            <a:r>
              <a:rPr lang="et-EE" dirty="0"/>
              <a:t> </a:t>
            </a:r>
            <a:r>
              <a:rPr lang="et-EE" dirty="0" err="1"/>
              <a:t>will</a:t>
            </a:r>
            <a:r>
              <a:rPr lang="et-EE" dirty="0"/>
              <a:t> </a:t>
            </a:r>
            <a:r>
              <a:rPr lang="et-EE" dirty="0" err="1"/>
              <a:t>formulate</a:t>
            </a:r>
            <a:r>
              <a:rPr lang="et-EE" dirty="0"/>
              <a:t> </a:t>
            </a:r>
            <a:r>
              <a:rPr lang="et-EE" dirty="0" err="1"/>
              <a:t>the</a:t>
            </a:r>
            <a:r>
              <a:rPr lang="et-EE" dirty="0"/>
              <a:t> </a:t>
            </a:r>
            <a:r>
              <a:rPr lang="et-EE" dirty="0" err="1"/>
              <a:t>objectives</a:t>
            </a:r>
            <a:r>
              <a:rPr lang="et-EE" dirty="0"/>
              <a:t> of </a:t>
            </a:r>
            <a:r>
              <a:rPr lang="et-EE" dirty="0" err="1"/>
              <a:t>the</a:t>
            </a:r>
            <a:r>
              <a:rPr lang="et-EE" dirty="0"/>
              <a:t> </a:t>
            </a:r>
            <a:r>
              <a:rPr lang="et-EE" dirty="0" err="1"/>
              <a:t>integration</a:t>
            </a:r>
            <a:r>
              <a:rPr lang="et-EE" dirty="0"/>
              <a:t> </a:t>
            </a:r>
            <a:r>
              <a:rPr lang="et-EE" dirty="0" err="1"/>
              <a:t>policy</a:t>
            </a:r>
            <a:r>
              <a:rPr lang="et-EE" dirty="0"/>
              <a:t> of </a:t>
            </a:r>
            <a:r>
              <a:rPr lang="et-EE" dirty="0" err="1"/>
              <a:t>the</a:t>
            </a:r>
            <a:r>
              <a:rPr lang="et-EE" dirty="0"/>
              <a:t> </a:t>
            </a:r>
            <a:r>
              <a:rPr lang="et-EE" dirty="0" err="1"/>
              <a:t>Republic</a:t>
            </a:r>
            <a:r>
              <a:rPr lang="et-EE" dirty="0"/>
              <a:t> of Estonia and </a:t>
            </a:r>
            <a:r>
              <a:rPr lang="et-EE" dirty="0" err="1"/>
              <a:t>the</a:t>
            </a:r>
            <a:r>
              <a:rPr lang="et-EE" dirty="0"/>
              <a:t> </a:t>
            </a:r>
            <a:r>
              <a:rPr lang="et-EE" dirty="0" err="1"/>
              <a:t>activities</a:t>
            </a:r>
            <a:r>
              <a:rPr lang="et-EE" dirty="0"/>
              <a:t> </a:t>
            </a:r>
            <a:r>
              <a:rPr lang="et-EE" dirty="0" err="1"/>
              <a:t>needed</a:t>
            </a:r>
            <a:r>
              <a:rPr lang="et-EE" dirty="0"/>
              <a:t> </a:t>
            </a:r>
            <a:r>
              <a:rPr lang="et-EE" dirty="0" err="1"/>
              <a:t>to</a:t>
            </a:r>
            <a:r>
              <a:rPr lang="et-EE" dirty="0"/>
              <a:t> </a:t>
            </a:r>
            <a:r>
              <a:rPr lang="et-EE" dirty="0" err="1"/>
              <a:t>achieve</a:t>
            </a:r>
            <a:r>
              <a:rPr lang="et-EE" dirty="0"/>
              <a:t> </a:t>
            </a:r>
            <a:r>
              <a:rPr lang="et-EE" dirty="0" err="1"/>
              <a:t>them</a:t>
            </a:r>
            <a:r>
              <a:rPr lang="et-EE" dirty="0"/>
              <a:t>.</a:t>
            </a:r>
            <a:endParaRPr lang="en-US" dirty="0"/>
          </a:p>
          <a:p>
            <a:r>
              <a:rPr lang="en-GB" dirty="0">
                <a:solidFill>
                  <a:schemeClr val="bg1"/>
                </a:solidFill>
              </a:rPr>
              <a:t>Estonian Language Houses offer various language learning possibilities. </a:t>
            </a:r>
            <a:r>
              <a:rPr lang="en-GB" dirty="0"/>
              <a:t>They invite people to visit them and find the most suitable way of learning. </a:t>
            </a:r>
            <a:endParaRPr lang="et-EE" dirty="0"/>
          </a:p>
          <a:p>
            <a:pPr>
              <a:buFontTx/>
              <a:buChar char="-"/>
            </a:pPr>
            <a:r>
              <a:rPr lang="en-GB" dirty="0"/>
              <a:t>Language courses – learning the language in a group under the guidance of a teacher.</a:t>
            </a:r>
          </a:p>
          <a:p>
            <a:pPr>
              <a:buFontTx/>
              <a:buChar char="-"/>
            </a:pPr>
            <a:r>
              <a:rPr lang="en-GB" dirty="0"/>
              <a:t> Tandem studies – language learning where you can study Estonian with Estonians who also wish to study your native language</a:t>
            </a:r>
          </a:p>
          <a:p>
            <a:pPr>
              <a:buFontTx/>
              <a:buChar char="-"/>
            </a:pPr>
            <a:r>
              <a:rPr lang="en-GB" dirty="0"/>
              <a:t>Language cafés – an opportunity to communicate in free form on various subjects and enrich your language skills. .</a:t>
            </a:r>
            <a:endParaRPr lang="en-US" dirty="0"/>
          </a:p>
          <a:p>
            <a:pPr>
              <a:buFontTx/>
              <a:buChar char="-"/>
            </a:pPr>
            <a:r>
              <a:rPr lang="en-GB" dirty="0"/>
              <a:t>Digital learning – independent studies in a web environment plus regular consultations with a teacher. </a:t>
            </a:r>
          </a:p>
          <a:p>
            <a:pPr marL="0" indent="0">
              <a:buNone/>
            </a:pPr>
            <a:r>
              <a:rPr lang="en-GB" dirty="0"/>
              <a:t>Courses for A1,  B1 and B 2 are the most popular. Registration takes place twice a year and people rush to register.</a:t>
            </a:r>
            <a:endParaRPr lang="et-EE" dirty="0"/>
          </a:p>
          <a:p>
            <a:pPr marL="0" indent="0">
              <a:buNone/>
            </a:pPr>
            <a:endParaRPr lang="et-EE" dirty="0"/>
          </a:p>
          <a:p>
            <a:endParaRPr lang="en-US" dirty="0"/>
          </a:p>
          <a:p>
            <a:endParaRPr lang="et-EE" dirty="0"/>
          </a:p>
        </p:txBody>
      </p:sp>
    </p:spTree>
    <p:extLst>
      <p:ext uri="{BB962C8B-B14F-4D97-AF65-F5344CB8AC3E}">
        <p14:creationId xmlns:p14="http://schemas.microsoft.com/office/powerpoint/2010/main" val="365160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2657-894C-4F83-8F5B-2D03482D54A6}"/>
              </a:ext>
            </a:extLst>
          </p:cNvPr>
          <p:cNvSpPr>
            <a:spLocks noGrp="1"/>
          </p:cNvSpPr>
          <p:nvPr>
            <p:ph type="title"/>
          </p:nvPr>
        </p:nvSpPr>
        <p:spPr/>
        <p:txBody>
          <a:bodyPr/>
          <a:lstStyle/>
          <a:p>
            <a:r>
              <a:rPr lang="en-US" dirty="0"/>
              <a:t>LANGUAGE CAFÉ </a:t>
            </a:r>
            <a:endParaRPr lang="et-EE" dirty="0"/>
          </a:p>
        </p:txBody>
      </p:sp>
      <p:pic>
        <p:nvPicPr>
          <p:cNvPr id="5" name="Content Placeholder 4" descr="A cup of coffee&#10;&#10;Description automatically generated">
            <a:extLst>
              <a:ext uri="{FF2B5EF4-FFF2-40B4-BE49-F238E27FC236}">
                <a16:creationId xmlns:a16="http://schemas.microsoft.com/office/drawing/2014/main" id="{D5AD66E5-C3D2-4A29-8C2B-E6082D3DB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3921" y="284176"/>
            <a:ext cx="4579462" cy="6480517"/>
          </a:xfrm>
        </p:spPr>
      </p:pic>
    </p:spTree>
    <p:extLst>
      <p:ext uri="{BB962C8B-B14F-4D97-AF65-F5344CB8AC3E}">
        <p14:creationId xmlns:p14="http://schemas.microsoft.com/office/powerpoint/2010/main" val="3594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77AB-511D-44B7-BB7B-DA85C56E229A}"/>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7BBBAC94-F875-4C6C-8ACC-2D37C1E1A3C0}"/>
              </a:ext>
            </a:extLst>
          </p:cNvPr>
          <p:cNvSpPr>
            <a:spLocks noGrp="1"/>
          </p:cNvSpPr>
          <p:nvPr>
            <p:ph idx="1"/>
          </p:nvPr>
        </p:nvSpPr>
        <p:spPr/>
        <p:txBody>
          <a:bodyPr>
            <a:normAutofit lnSpcReduction="10000"/>
          </a:bodyPr>
          <a:lstStyle/>
          <a:p>
            <a:r>
              <a:rPr lang="en-GB" b="1" u="sng" dirty="0"/>
              <a:t>Other opportunities: </a:t>
            </a:r>
            <a:endParaRPr lang="et-EE" b="1" u="sng" dirty="0"/>
          </a:p>
          <a:p>
            <a:pPr>
              <a:buFontTx/>
              <a:buChar char="-"/>
            </a:pPr>
            <a:r>
              <a:rPr lang="en-GB" b="1" dirty="0"/>
              <a:t>Estonian language and culture clubs</a:t>
            </a:r>
            <a:r>
              <a:rPr lang="en-GB" dirty="0"/>
              <a:t> – language practice by visiting different cultural events.</a:t>
            </a:r>
            <a:endParaRPr lang="en-US" dirty="0"/>
          </a:p>
          <a:p>
            <a:pPr>
              <a:buFontTx/>
              <a:buChar char="-"/>
            </a:pPr>
            <a:r>
              <a:rPr lang="en-GB" b="1" dirty="0"/>
              <a:t>Learning aid </a:t>
            </a:r>
            <a:r>
              <a:rPr lang="en-GB" dirty="0"/>
              <a:t>– help with language review of simple texts. </a:t>
            </a:r>
          </a:p>
          <a:p>
            <a:pPr algn="just">
              <a:buFontTx/>
              <a:buChar char="-"/>
            </a:pPr>
            <a:r>
              <a:rPr lang="en-GB" dirty="0"/>
              <a:t>Designed for young people aged 13-18, the </a:t>
            </a:r>
            <a:r>
              <a:rPr lang="en-GB" b="1" dirty="0"/>
              <a:t>camps</a:t>
            </a:r>
            <a:r>
              <a:rPr lang="en-GB" dirty="0"/>
              <a:t> are an opportunity for them to study Estonian, get to know local kids of their own age and learn more about the country’s cultural environment. They  go sightseeing and on excursions and play sport together. </a:t>
            </a:r>
          </a:p>
          <a:p>
            <a:pPr algn="just">
              <a:buFontTx/>
              <a:buChar char="-"/>
            </a:pPr>
            <a:r>
              <a:rPr lang="en-GB" dirty="0"/>
              <a:t>On 7 October </a:t>
            </a:r>
            <a:r>
              <a:rPr lang="en-GB" b="1" dirty="0">
                <a:solidFill>
                  <a:schemeClr val="bg1"/>
                </a:solidFill>
              </a:rPr>
              <a:t>Integration Foundation and College of Tallinn University of Technology signed the agreement of cooperation</a:t>
            </a:r>
            <a:r>
              <a:rPr lang="en-GB" dirty="0">
                <a:solidFill>
                  <a:schemeClr val="bg1"/>
                </a:solidFill>
              </a:rPr>
              <a:t>. </a:t>
            </a:r>
            <a:r>
              <a:rPr lang="en-GB" dirty="0"/>
              <a:t>According to that Estonian language courses and consultations will take place in their rooms. The Estonian language courses, events and consultations are free of charge.</a:t>
            </a:r>
            <a:endParaRPr lang="et-EE" dirty="0"/>
          </a:p>
          <a:p>
            <a:endParaRPr lang="et-EE" dirty="0"/>
          </a:p>
          <a:p>
            <a:endParaRPr lang="et-EE" dirty="0"/>
          </a:p>
        </p:txBody>
      </p:sp>
    </p:spTree>
    <p:extLst>
      <p:ext uri="{BB962C8B-B14F-4D97-AF65-F5344CB8AC3E}">
        <p14:creationId xmlns:p14="http://schemas.microsoft.com/office/powerpoint/2010/main" val="18408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7BE1-D290-4EFD-8241-99176D554161}"/>
              </a:ext>
            </a:extLst>
          </p:cNvPr>
          <p:cNvSpPr>
            <a:spLocks noGrp="1"/>
          </p:cNvSpPr>
          <p:nvPr>
            <p:ph type="title"/>
          </p:nvPr>
        </p:nvSpPr>
        <p:spPr/>
        <p:txBody>
          <a:bodyPr/>
          <a:lstStyle/>
          <a:p>
            <a:r>
              <a:rPr lang="en-US" dirty="0"/>
              <a:t>WHAT HAS TO BE DONE?</a:t>
            </a:r>
            <a:endParaRPr lang="et-EE" dirty="0"/>
          </a:p>
        </p:txBody>
      </p:sp>
      <p:sp>
        <p:nvSpPr>
          <p:cNvPr id="3" name="Content Placeholder 2">
            <a:extLst>
              <a:ext uri="{FF2B5EF4-FFF2-40B4-BE49-F238E27FC236}">
                <a16:creationId xmlns:a16="http://schemas.microsoft.com/office/drawing/2014/main" id="{88DC21CD-82A5-48BF-910A-DF46D6C3BD6A}"/>
              </a:ext>
            </a:extLst>
          </p:cNvPr>
          <p:cNvSpPr>
            <a:spLocks noGrp="1"/>
          </p:cNvSpPr>
          <p:nvPr>
            <p:ph idx="1"/>
          </p:nvPr>
        </p:nvSpPr>
        <p:spPr/>
        <p:txBody>
          <a:bodyPr>
            <a:normAutofit/>
          </a:bodyPr>
          <a:lstStyle/>
          <a:p>
            <a:pPr lvl="0"/>
            <a:r>
              <a:rPr lang="en-GB" dirty="0"/>
              <a:t>Integration must start from the kindergarten. </a:t>
            </a:r>
            <a:endParaRPr lang="et-EE" dirty="0"/>
          </a:p>
          <a:p>
            <a:pPr lvl="0"/>
            <a:r>
              <a:rPr lang="en-GB" dirty="0"/>
              <a:t>Special attention should be paid to integration at school (especially history classes - correct interpretation of history!).</a:t>
            </a:r>
          </a:p>
          <a:p>
            <a:pPr lvl="0"/>
            <a:r>
              <a:rPr lang="en-GB" dirty="0"/>
              <a:t>Russian-speaking students communicate with each other in Russian in school. They should be encouraged </a:t>
            </a:r>
            <a:r>
              <a:rPr lang="en-GB"/>
              <a:t>to communicate </a:t>
            </a:r>
            <a:r>
              <a:rPr lang="en-GB" dirty="0"/>
              <a:t>in Estonian!</a:t>
            </a:r>
            <a:endParaRPr lang="et-EE" dirty="0"/>
          </a:p>
          <a:p>
            <a:pPr marL="0" indent="0">
              <a:buNone/>
            </a:pPr>
            <a:endParaRPr lang="et-EE" dirty="0"/>
          </a:p>
        </p:txBody>
      </p:sp>
    </p:spTree>
    <p:extLst>
      <p:ext uri="{BB962C8B-B14F-4D97-AF65-F5344CB8AC3E}">
        <p14:creationId xmlns:p14="http://schemas.microsoft.com/office/powerpoint/2010/main" val="60151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D636-998C-484B-8CF1-E34E32C2BDE5}"/>
              </a:ext>
            </a:extLst>
          </p:cNvPr>
          <p:cNvSpPr>
            <a:spLocks noGrp="1"/>
          </p:cNvSpPr>
          <p:nvPr>
            <p:ph type="title"/>
          </p:nvPr>
        </p:nvSpPr>
        <p:spPr/>
        <p:txBody>
          <a:bodyPr/>
          <a:lstStyle/>
          <a:p>
            <a:r>
              <a:rPr lang="en-US" dirty="0"/>
              <a:t>percentage of Russians in </a:t>
            </a:r>
            <a:r>
              <a:rPr lang="en-US" dirty="0" err="1"/>
              <a:t>estonia</a:t>
            </a:r>
            <a:endParaRPr lang="et-EE" dirty="0"/>
          </a:p>
        </p:txBody>
      </p:sp>
      <p:pic>
        <p:nvPicPr>
          <p:cNvPr id="5" name="Content Placeholder 4" descr="A picture containing text, map&#10;&#10;Description automatically generated">
            <a:extLst>
              <a:ext uri="{FF2B5EF4-FFF2-40B4-BE49-F238E27FC236}">
                <a16:creationId xmlns:a16="http://schemas.microsoft.com/office/drawing/2014/main" id="{389BBE94-3203-4E39-AA59-C4CCF38D7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953" y="1384184"/>
            <a:ext cx="8079712" cy="5265142"/>
          </a:xfrm>
        </p:spPr>
      </p:pic>
    </p:spTree>
    <p:extLst>
      <p:ext uri="{BB962C8B-B14F-4D97-AF65-F5344CB8AC3E}">
        <p14:creationId xmlns:p14="http://schemas.microsoft.com/office/powerpoint/2010/main" val="172532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825-4AB6-4547-A707-5BE841AA42AA}"/>
              </a:ext>
            </a:extLst>
          </p:cNvPr>
          <p:cNvSpPr>
            <a:spLocks noGrp="1"/>
          </p:cNvSpPr>
          <p:nvPr>
            <p:ph type="title"/>
          </p:nvPr>
        </p:nvSpPr>
        <p:spPr/>
        <p:txBody>
          <a:bodyPr/>
          <a:lstStyle/>
          <a:p>
            <a:r>
              <a:rPr lang="en-US" dirty="0"/>
              <a:t>SITUATION IN OUR SCHOOL</a:t>
            </a:r>
            <a:endParaRPr lang="et-EE" dirty="0"/>
          </a:p>
        </p:txBody>
      </p:sp>
      <p:sp>
        <p:nvSpPr>
          <p:cNvPr id="3" name="Content Placeholder 2">
            <a:extLst>
              <a:ext uri="{FF2B5EF4-FFF2-40B4-BE49-F238E27FC236}">
                <a16:creationId xmlns:a16="http://schemas.microsoft.com/office/drawing/2014/main" id="{C0648EEA-1097-4ACC-88F3-1855FD3014B9}"/>
              </a:ext>
            </a:extLst>
          </p:cNvPr>
          <p:cNvSpPr>
            <a:spLocks noGrp="1"/>
          </p:cNvSpPr>
          <p:nvPr>
            <p:ph idx="1"/>
          </p:nvPr>
        </p:nvSpPr>
        <p:spPr/>
        <p:txBody>
          <a:bodyPr>
            <a:normAutofit fontScale="92500" lnSpcReduction="20000"/>
          </a:bodyPr>
          <a:lstStyle/>
          <a:p>
            <a:r>
              <a:rPr lang="en-GB" dirty="0"/>
              <a:t>We have </a:t>
            </a:r>
            <a:r>
              <a:rPr lang="en-GB" dirty="0">
                <a:solidFill>
                  <a:schemeClr val="bg1"/>
                </a:solidFill>
              </a:rPr>
              <a:t>Russian-speaking students </a:t>
            </a:r>
            <a:r>
              <a:rPr lang="en-GB" dirty="0"/>
              <a:t>in our school: this school year </a:t>
            </a:r>
            <a:r>
              <a:rPr lang="en-GB" dirty="0">
                <a:solidFill>
                  <a:schemeClr val="bg1"/>
                </a:solidFill>
              </a:rPr>
              <a:t>19</a:t>
            </a:r>
            <a:r>
              <a:rPr lang="en-GB" dirty="0"/>
              <a:t> students out of </a:t>
            </a:r>
            <a:r>
              <a:rPr lang="en-GB" dirty="0">
                <a:solidFill>
                  <a:schemeClr val="bg1"/>
                </a:solidFill>
              </a:rPr>
              <a:t>349. </a:t>
            </a:r>
            <a:r>
              <a:rPr lang="en-GB" dirty="0"/>
              <a:t>They are </a:t>
            </a:r>
            <a:r>
              <a:rPr lang="en-GB" dirty="0">
                <a:solidFill>
                  <a:schemeClr val="bg1"/>
                </a:solidFill>
              </a:rPr>
              <a:t>Russians</a:t>
            </a:r>
            <a:r>
              <a:rPr lang="en-GB" dirty="0"/>
              <a:t> and </a:t>
            </a:r>
            <a:r>
              <a:rPr lang="en-GB" dirty="0">
                <a:solidFill>
                  <a:schemeClr val="bg1"/>
                </a:solidFill>
              </a:rPr>
              <a:t>Ukrainians</a:t>
            </a:r>
            <a:r>
              <a:rPr lang="en-GB" dirty="0"/>
              <a:t> by their roots. </a:t>
            </a:r>
          </a:p>
          <a:p>
            <a:r>
              <a:rPr lang="en-GB" dirty="0"/>
              <a:t>We teach </a:t>
            </a:r>
            <a:r>
              <a:rPr lang="en-GB" dirty="0">
                <a:solidFill>
                  <a:schemeClr val="bg1"/>
                </a:solidFill>
              </a:rPr>
              <a:t>Estonian as a second language</a:t>
            </a:r>
            <a:r>
              <a:rPr lang="en-GB" dirty="0">
                <a:solidFill>
                  <a:srgbClr val="FF0000"/>
                </a:solidFill>
              </a:rPr>
              <a:t> </a:t>
            </a:r>
            <a:r>
              <a:rPr lang="en-GB" dirty="0"/>
              <a:t>for Russian-speaking students. They have complementary lessons in Estonian in small groups.</a:t>
            </a:r>
          </a:p>
          <a:p>
            <a:endParaRPr lang="en-GB" dirty="0"/>
          </a:p>
          <a:p>
            <a:r>
              <a:rPr lang="en-GB" dirty="0"/>
              <a:t>There is a Russian proverb that it is easier to live with a song…</a:t>
            </a:r>
          </a:p>
          <a:p>
            <a:pPr marL="0" indent="0">
              <a:buNone/>
            </a:pPr>
            <a:r>
              <a:rPr lang="en-GB" dirty="0"/>
              <a:t> Pärnu </a:t>
            </a:r>
            <a:r>
              <a:rPr lang="en-GB" dirty="0" err="1"/>
              <a:t>Ühisgümnaasium</a:t>
            </a:r>
            <a:r>
              <a:rPr lang="en-GB" dirty="0"/>
              <a:t> has organised the </a:t>
            </a:r>
            <a:r>
              <a:rPr lang="en-GB" b="1" dirty="0">
                <a:solidFill>
                  <a:schemeClr val="bg1"/>
                </a:solidFill>
              </a:rPr>
              <a:t>festival of Russian Songs</a:t>
            </a:r>
            <a:r>
              <a:rPr lang="en-GB" b="1" dirty="0">
                <a:solidFill>
                  <a:srgbClr val="FF0000"/>
                </a:solidFill>
              </a:rPr>
              <a:t> </a:t>
            </a:r>
            <a:r>
              <a:rPr lang="en-GB" dirty="0"/>
              <a:t>for 5 years. Our aims were based on the principles of the European year of Cultural Heritage giving high value to our communities of cultural and linguistic minorities.</a:t>
            </a:r>
          </a:p>
          <a:p>
            <a:pPr marL="0" indent="0">
              <a:buNone/>
            </a:pPr>
            <a:r>
              <a:rPr lang="en-GB" b="1" dirty="0"/>
              <a:t>The main aim of the project </a:t>
            </a:r>
            <a:r>
              <a:rPr lang="en-GB" dirty="0"/>
              <a:t>is achievement of common understanding and tolerance, finding common human values irrespective of religious, ethnical or cultural-linguistic background. </a:t>
            </a:r>
          </a:p>
          <a:p>
            <a:pPr marL="0" indent="0">
              <a:buNone/>
            </a:pPr>
            <a:r>
              <a:rPr lang="en-GB" dirty="0"/>
              <a:t>In </a:t>
            </a:r>
            <a:r>
              <a:rPr lang="en-GB" dirty="0">
                <a:solidFill>
                  <a:schemeClr val="bg1"/>
                </a:solidFill>
              </a:rPr>
              <a:t>February 2020</a:t>
            </a:r>
            <a:r>
              <a:rPr lang="en-GB" dirty="0"/>
              <a:t>, you will attend our </a:t>
            </a:r>
            <a:r>
              <a:rPr lang="en-GB" dirty="0">
                <a:solidFill>
                  <a:schemeClr val="bg1"/>
                </a:solidFill>
              </a:rPr>
              <a:t>Festival “Songs of Various Nations”! </a:t>
            </a:r>
            <a:endParaRPr lang="et-EE" dirty="0">
              <a:solidFill>
                <a:schemeClr val="bg1"/>
              </a:solidFill>
            </a:endParaRPr>
          </a:p>
          <a:p>
            <a:pPr marL="0" indent="0">
              <a:buNone/>
            </a:pPr>
            <a:endParaRPr lang="et-EE" dirty="0"/>
          </a:p>
          <a:p>
            <a:endParaRPr lang="et-EE" dirty="0"/>
          </a:p>
          <a:p>
            <a:endParaRPr lang="et-EE" dirty="0"/>
          </a:p>
        </p:txBody>
      </p:sp>
    </p:spTree>
    <p:extLst>
      <p:ext uri="{BB962C8B-B14F-4D97-AF65-F5344CB8AC3E}">
        <p14:creationId xmlns:p14="http://schemas.microsoft.com/office/powerpoint/2010/main" val="397309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544A-F94A-4E28-A168-79FB49EDCF25}"/>
              </a:ext>
            </a:extLst>
          </p:cNvPr>
          <p:cNvSpPr>
            <a:spLocks noGrp="1"/>
          </p:cNvSpPr>
          <p:nvPr>
            <p:ph type="title"/>
          </p:nvPr>
        </p:nvSpPr>
        <p:spPr/>
        <p:txBody>
          <a:bodyPr/>
          <a:lstStyle/>
          <a:p>
            <a:pPr algn="ctr"/>
            <a:r>
              <a:rPr lang="en-US" dirty="0"/>
              <a:t>Festival of Russian songs in our school </a:t>
            </a:r>
            <a:endParaRPr lang="et-EE" dirty="0"/>
          </a:p>
        </p:txBody>
      </p:sp>
      <p:pic>
        <p:nvPicPr>
          <p:cNvPr id="5" name="Content Placeholder 4" descr="A group of people standing in a room&#10;&#10;Description automatically generated">
            <a:extLst>
              <a:ext uri="{FF2B5EF4-FFF2-40B4-BE49-F238E27FC236}">
                <a16:creationId xmlns:a16="http://schemas.microsoft.com/office/drawing/2014/main" id="{A0EFEF13-2817-45AE-A68E-16B0C9858E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550" y="1439001"/>
            <a:ext cx="8122569" cy="5418999"/>
          </a:xfrm>
        </p:spPr>
      </p:pic>
    </p:spTree>
    <p:extLst>
      <p:ext uri="{BB962C8B-B14F-4D97-AF65-F5344CB8AC3E}">
        <p14:creationId xmlns:p14="http://schemas.microsoft.com/office/powerpoint/2010/main" val="63961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AF61-C25A-4B42-ADCC-D0D6AF94C122}"/>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7B5CBB07-1335-4A4E-8025-1F8A89475D59}"/>
              </a:ext>
            </a:extLst>
          </p:cNvPr>
          <p:cNvSpPr>
            <a:spLocks noGrp="1"/>
          </p:cNvSpPr>
          <p:nvPr>
            <p:ph idx="1"/>
          </p:nvPr>
        </p:nvSpPr>
        <p:spPr/>
        <p:txBody>
          <a:bodyPr/>
          <a:lstStyle/>
          <a:p>
            <a:endParaRPr lang="en-US" dirty="0"/>
          </a:p>
          <a:p>
            <a:endParaRPr lang="en-US"/>
          </a:p>
          <a:p>
            <a:endParaRPr lang="en-US" dirty="0"/>
          </a:p>
          <a:p>
            <a:r>
              <a:rPr lang="en-US" dirty="0"/>
              <a:t>THANK YOU FOR LISTENING!</a:t>
            </a:r>
          </a:p>
          <a:p>
            <a:r>
              <a:rPr lang="en-US" dirty="0"/>
              <a:t>WELCOME TO THE FESTIVAL!</a:t>
            </a:r>
          </a:p>
          <a:p>
            <a:r>
              <a:rPr lang="en-US" dirty="0"/>
              <a:t>SEE YOU IN ESTONIA IN PÄRNU ÜHISGÜMNAASIUM IN FEBRUARY 2020!</a:t>
            </a:r>
            <a:endParaRPr lang="et-EE" dirty="0"/>
          </a:p>
        </p:txBody>
      </p:sp>
    </p:spTree>
    <p:extLst>
      <p:ext uri="{BB962C8B-B14F-4D97-AF65-F5344CB8AC3E}">
        <p14:creationId xmlns:p14="http://schemas.microsoft.com/office/powerpoint/2010/main" val="307927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106C-58B4-4452-9C7A-02849C6BBE8D}"/>
              </a:ext>
            </a:extLst>
          </p:cNvPr>
          <p:cNvSpPr>
            <a:spLocks noGrp="1"/>
          </p:cNvSpPr>
          <p:nvPr>
            <p:ph type="title"/>
          </p:nvPr>
        </p:nvSpPr>
        <p:spPr/>
        <p:txBody>
          <a:bodyPr/>
          <a:lstStyle/>
          <a:p>
            <a:r>
              <a:rPr lang="en-US" dirty="0"/>
              <a:t>DEMOGRAPHICS AND ETHNIC GROUPS OF ESTONIA</a:t>
            </a:r>
            <a:endParaRPr lang="et-EE" dirty="0"/>
          </a:p>
        </p:txBody>
      </p:sp>
      <p:sp>
        <p:nvSpPr>
          <p:cNvPr id="3" name="Content Placeholder 2">
            <a:extLst>
              <a:ext uri="{FF2B5EF4-FFF2-40B4-BE49-F238E27FC236}">
                <a16:creationId xmlns:a16="http://schemas.microsoft.com/office/drawing/2014/main" id="{A3D3796A-5792-44DA-9C87-1779AD59B2F1}"/>
              </a:ext>
            </a:extLst>
          </p:cNvPr>
          <p:cNvSpPr>
            <a:spLocks noGrp="1"/>
          </p:cNvSpPr>
          <p:nvPr>
            <p:ph idx="1"/>
          </p:nvPr>
        </p:nvSpPr>
        <p:spPr/>
        <p:txBody>
          <a:bodyPr/>
          <a:lstStyle/>
          <a:p>
            <a:r>
              <a:rPr lang="et-EE" dirty="0" err="1"/>
              <a:t>Today</a:t>
            </a:r>
            <a:r>
              <a:rPr lang="et-EE" dirty="0"/>
              <a:t>, Estonia </a:t>
            </a:r>
            <a:r>
              <a:rPr lang="et-EE" dirty="0" err="1"/>
              <a:t>is</a:t>
            </a:r>
            <a:r>
              <a:rPr lang="et-EE" dirty="0"/>
              <a:t> </a:t>
            </a:r>
            <a:r>
              <a:rPr lang="et-EE" dirty="0" err="1"/>
              <a:t>ethnically</a:t>
            </a:r>
            <a:r>
              <a:rPr lang="et-EE" dirty="0"/>
              <a:t> </a:t>
            </a:r>
            <a:r>
              <a:rPr lang="et-EE" dirty="0" err="1"/>
              <a:t>diverse</a:t>
            </a:r>
            <a:r>
              <a:rPr lang="et-EE" dirty="0"/>
              <a:t>.</a:t>
            </a:r>
          </a:p>
          <a:p>
            <a:r>
              <a:rPr lang="et-EE" dirty="0"/>
              <a:t>In 2008, </a:t>
            </a:r>
            <a:r>
              <a:rPr lang="et-EE" dirty="0" err="1"/>
              <a:t>thirteen</a:t>
            </a:r>
            <a:r>
              <a:rPr lang="et-EE" dirty="0"/>
              <a:t> of </a:t>
            </a:r>
            <a:r>
              <a:rPr lang="et-EE" dirty="0" err="1"/>
              <a:t>Estonia's</a:t>
            </a:r>
            <a:r>
              <a:rPr lang="et-EE" dirty="0"/>
              <a:t> </a:t>
            </a:r>
            <a:r>
              <a:rPr lang="et-EE" dirty="0" err="1"/>
              <a:t>fifteen</a:t>
            </a:r>
            <a:r>
              <a:rPr lang="et-EE" dirty="0"/>
              <a:t> </a:t>
            </a:r>
            <a:r>
              <a:rPr lang="et-EE" dirty="0" err="1"/>
              <a:t>counties</a:t>
            </a:r>
            <a:r>
              <a:rPr lang="et-EE" dirty="0"/>
              <a:t> </a:t>
            </a:r>
            <a:r>
              <a:rPr lang="et-EE" dirty="0" err="1"/>
              <a:t>were</a:t>
            </a:r>
            <a:r>
              <a:rPr lang="et-EE" dirty="0"/>
              <a:t> </a:t>
            </a:r>
            <a:r>
              <a:rPr lang="et-EE" dirty="0" err="1"/>
              <a:t>over</a:t>
            </a:r>
            <a:r>
              <a:rPr lang="et-EE" dirty="0"/>
              <a:t> 80% </a:t>
            </a:r>
            <a:r>
              <a:rPr lang="et-EE" dirty="0" err="1"/>
              <a:t>ethnic</a:t>
            </a:r>
            <a:r>
              <a:rPr lang="et-EE" dirty="0"/>
              <a:t> Estonian. </a:t>
            </a:r>
            <a:endParaRPr lang="en-US" dirty="0"/>
          </a:p>
          <a:p>
            <a:pPr algn="just"/>
            <a:r>
              <a:rPr lang="en-US" dirty="0"/>
              <a:t>Estonia had 15 counties in 2008. In 13 counties there were over 80% of ethnic Estonians. </a:t>
            </a:r>
            <a:r>
              <a:rPr lang="et-EE" dirty="0"/>
              <a:t>The </a:t>
            </a:r>
            <a:r>
              <a:rPr lang="et-EE" dirty="0" err="1"/>
              <a:t>counties</a:t>
            </a:r>
            <a:r>
              <a:rPr lang="et-EE" dirty="0"/>
              <a:t> </a:t>
            </a:r>
            <a:r>
              <a:rPr lang="et-EE" dirty="0" err="1"/>
              <a:t>with</a:t>
            </a:r>
            <a:r>
              <a:rPr lang="et-EE" dirty="0"/>
              <a:t> </a:t>
            </a:r>
            <a:r>
              <a:rPr lang="et-EE" dirty="0" err="1"/>
              <a:t>the</a:t>
            </a:r>
            <a:r>
              <a:rPr lang="et-EE" dirty="0"/>
              <a:t> </a:t>
            </a:r>
            <a:r>
              <a:rPr lang="et-EE" dirty="0" err="1"/>
              <a:t>highest</a:t>
            </a:r>
            <a:r>
              <a:rPr lang="et-EE" dirty="0"/>
              <a:t> </a:t>
            </a:r>
            <a:r>
              <a:rPr lang="et-EE" dirty="0" err="1"/>
              <a:t>percentage</a:t>
            </a:r>
            <a:r>
              <a:rPr lang="et-EE" dirty="0"/>
              <a:t> </a:t>
            </a:r>
            <a:r>
              <a:rPr lang="en-US" dirty="0"/>
              <a:t>of </a:t>
            </a:r>
            <a:r>
              <a:rPr lang="et-EE" dirty="0" err="1"/>
              <a:t>Estonians</a:t>
            </a:r>
            <a:r>
              <a:rPr lang="et-EE" dirty="0"/>
              <a:t> are </a:t>
            </a:r>
            <a:r>
              <a:rPr lang="et-EE" dirty="0" err="1"/>
              <a:t>the</a:t>
            </a:r>
            <a:r>
              <a:rPr lang="et-EE" dirty="0"/>
              <a:t> </a:t>
            </a:r>
            <a:r>
              <a:rPr lang="et-EE" dirty="0" err="1"/>
              <a:t>islands</a:t>
            </a:r>
            <a:r>
              <a:rPr lang="et-EE" dirty="0"/>
              <a:t> of Hiiumaa (98,4%) and Saaremaa (98,3%). </a:t>
            </a:r>
            <a:r>
              <a:rPr lang="et-EE" dirty="0" err="1"/>
              <a:t>However</a:t>
            </a:r>
            <a:r>
              <a:rPr lang="et-EE" dirty="0"/>
              <a:t> in Harju </a:t>
            </a:r>
            <a:r>
              <a:rPr lang="et-EE" dirty="0" err="1"/>
              <a:t>County</a:t>
            </a:r>
            <a:r>
              <a:rPr lang="et-EE" dirty="0"/>
              <a:t> (</a:t>
            </a:r>
            <a:r>
              <a:rPr lang="et-EE" dirty="0" err="1"/>
              <a:t>which</a:t>
            </a:r>
            <a:r>
              <a:rPr lang="et-EE" dirty="0"/>
              <a:t> </a:t>
            </a:r>
            <a:r>
              <a:rPr lang="et-EE" dirty="0" err="1"/>
              <a:t>includes</a:t>
            </a:r>
            <a:r>
              <a:rPr lang="et-EE" dirty="0"/>
              <a:t> </a:t>
            </a:r>
            <a:r>
              <a:rPr lang="et-EE" dirty="0" err="1"/>
              <a:t>the</a:t>
            </a:r>
            <a:r>
              <a:rPr lang="et-EE" dirty="0"/>
              <a:t> </a:t>
            </a:r>
            <a:r>
              <a:rPr lang="et-EE" b="1" dirty="0" err="1">
                <a:solidFill>
                  <a:schemeClr val="bg1"/>
                </a:solidFill>
              </a:rPr>
              <a:t>capital</a:t>
            </a:r>
            <a:r>
              <a:rPr lang="et-EE" b="1" dirty="0">
                <a:solidFill>
                  <a:schemeClr val="bg1"/>
                </a:solidFill>
              </a:rPr>
              <a:t> Tallinn</a:t>
            </a:r>
            <a:r>
              <a:rPr lang="et-EE" dirty="0"/>
              <a:t>) and </a:t>
            </a:r>
            <a:r>
              <a:rPr lang="et-EE" dirty="0">
                <a:solidFill>
                  <a:schemeClr val="bg1"/>
                </a:solidFill>
              </a:rPr>
              <a:t>Ida-Viru </a:t>
            </a:r>
            <a:r>
              <a:rPr lang="et-EE" dirty="0" err="1">
                <a:solidFill>
                  <a:schemeClr val="bg1"/>
                </a:solidFill>
              </a:rPr>
              <a:t>County</a:t>
            </a:r>
            <a:r>
              <a:rPr lang="et-EE" dirty="0">
                <a:solidFill>
                  <a:schemeClr val="bg1"/>
                </a:solidFill>
              </a:rPr>
              <a:t> </a:t>
            </a:r>
            <a:r>
              <a:rPr lang="et-EE" dirty="0" err="1"/>
              <a:t>next</a:t>
            </a:r>
            <a:r>
              <a:rPr lang="et-EE" dirty="0"/>
              <a:t> </a:t>
            </a:r>
            <a:r>
              <a:rPr lang="et-EE" dirty="0" err="1"/>
              <a:t>to</a:t>
            </a:r>
            <a:r>
              <a:rPr lang="et-EE" dirty="0"/>
              <a:t> </a:t>
            </a:r>
            <a:r>
              <a:rPr lang="et-EE" dirty="0" err="1"/>
              <a:t>the</a:t>
            </a:r>
            <a:r>
              <a:rPr lang="et-EE" dirty="0"/>
              <a:t> </a:t>
            </a:r>
            <a:r>
              <a:rPr lang="et-EE" dirty="0" err="1"/>
              <a:t>Russian</a:t>
            </a:r>
            <a:r>
              <a:rPr lang="et-EE" dirty="0"/>
              <a:t> </a:t>
            </a:r>
            <a:r>
              <a:rPr lang="et-EE" dirty="0" err="1"/>
              <a:t>border</a:t>
            </a:r>
            <a:r>
              <a:rPr lang="et-EE" dirty="0"/>
              <a:t> in </a:t>
            </a:r>
            <a:r>
              <a:rPr lang="et-EE" dirty="0" err="1"/>
              <a:t>north</a:t>
            </a:r>
            <a:r>
              <a:rPr lang="et-EE" dirty="0"/>
              <a:t>-east of Estonia, </a:t>
            </a:r>
            <a:r>
              <a:rPr lang="et-EE" dirty="0" err="1"/>
              <a:t>ethnic</a:t>
            </a:r>
            <a:r>
              <a:rPr lang="et-EE" dirty="0"/>
              <a:t> </a:t>
            </a:r>
            <a:r>
              <a:rPr lang="et-EE" dirty="0" err="1"/>
              <a:t>Estonians</a:t>
            </a:r>
            <a:r>
              <a:rPr lang="et-EE" dirty="0"/>
              <a:t> </a:t>
            </a:r>
            <a:r>
              <a:rPr lang="et-EE" dirty="0" err="1"/>
              <a:t>make</a:t>
            </a:r>
            <a:r>
              <a:rPr lang="et-EE" dirty="0"/>
              <a:t> </a:t>
            </a:r>
            <a:r>
              <a:rPr lang="et-EE" dirty="0" err="1"/>
              <a:t>up</a:t>
            </a:r>
            <a:r>
              <a:rPr lang="et-EE" dirty="0"/>
              <a:t> </a:t>
            </a:r>
            <a:r>
              <a:rPr lang="et-EE" dirty="0" err="1"/>
              <a:t>only</a:t>
            </a:r>
            <a:r>
              <a:rPr lang="et-EE" dirty="0"/>
              <a:t> 59.6% (55.0% in Tallinn). In </a:t>
            </a:r>
            <a:r>
              <a:rPr lang="et-EE" dirty="0" err="1"/>
              <a:t>those</a:t>
            </a:r>
            <a:r>
              <a:rPr lang="et-EE" dirty="0"/>
              <a:t> </a:t>
            </a:r>
            <a:r>
              <a:rPr lang="et-EE" dirty="0" err="1"/>
              <a:t>two</a:t>
            </a:r>
            <a:r>
              <a:rPr lang="et-EE" dirty="0"/>
              <a:t> </a:t>
            </a:r>
            <a:r>
              <a:rPr lang="et-EE" dirty="0" err="1"/>
              <a:t>counties</a:t>
            </a:r>
            <a:r>
              <a:rPr lang="et-EE" dirty="0"/>
              <a:t>, </a:t>
            </a:r>
            <a:r>
              <a:rPr lang="et-EE" dirty="0" err="1"/>
              <a:t>Russians</a:t>
            </a:r>
            <a:r>
              <a:rPr lang="et-EE" dirty="0"/>
              <a:t> </a:t>
            </a:r>
            <a:r>
              <a:rPr lang="et-EE" dirty="0" err="1"/>
              <a:t>account</a:t>
            </a:r>
            <a:r>
              <a:rPr lang="et-EE" dirty="0"/>
              <a:t> </a:t>
            </a:r>
            <a:r>
              <a:rPr lang="et-EE" dirty="0" err="1"/>
              <a:t>for</a:t>
            </a:r>
            <a:r>
              <a:rPr lang="et-EE" dirty="0"/>
              <a:t> 32.4% (36.4% in Tallinn) and 71.2% of </a:t>
            </a:r>
            <a:r>
              <a:rPr lang="et-EE" dirty="0" err="1"/>
              <a:t>the</a:t>
            </a:r>
            <a:r>
              <a:rPr lang="et-EE" dirty="0"/>
              <a:t> </a:t>
            </a:r>
            <a:r>
              <a:rPr lang="et-EE" dirty="0" err="1"/>
              <a:t>population</a:t>
            </a:r>
            <a:r>
              <a:rPr lang="et-EE" dirty="0"/>
              <a:t>, </a:t>
            </a:r>
            <a:r>
              <a:rPr lang="et-EE" dirty="0" err="1"/>
              <a:t>respectively</a:t>
            </a:r>
            <a:r>
              <a:rPr lang="et-EE" dirty="0"/>
              <a:t>. </a:t>
            </a:r>
            <a:endParaRPr lang="en-US" dirty="0"/>
          </a:p>
          <a:p>
            <a:r>
              <a:rPr lang="et-EE" dirty="0"/>
              <a:t>In </a:t>
            </a:r>
            <a:r>
              <a:rPr lang="et-EE" dirty="0" err="1"/>
              <a:t>the</a:t>
            </a:r>
            <a:r>
              <a:rPr lang="et-EE" dirty="0"/>
              <a:t> </a:t>
            </a:r>
            <a:r>
              <a:rPr lang="et-EE" dirty="0" err="1"/>
              <a:t>nation</a:t>
            </a:r>
            <a:r>
              <a:rPr lang="et-EE" dirty="0"/>
              <a:t> as a </a:t>
            </a:r>
            <a:r>
              <a:rPr lang="et-EE" dirty="0" err="1"/>
              <a:t>whole</a:t>
            </a:r>
            <a:r>
              <a:rPr lang="et-EE" dirty="0"/>
              <a:t>, </a:t>
            </a:r>
            <a:r>
              <a:rPr lang="et-EE" dirty="0" err="1"/>
              <a:t>Russians</a:t>
            </a:r>
            <a:r>
              <a:rPr lang="et-EE" dirty="0"/>
              <a:t> </a:t>
            </a:r>
            <a:r>
              <a:rPr lang="et-EE" dirty="0" err="1"/>
              <a:t>make</a:t>
            </a:r>
            <a:r>
              <a:rPr lang="et-EE" dirty="0"/>
              <a:t> </a:t>
            </a:r>
            <a:r>
              <a:rPr lang="et-EE" dirty="0" err="1"/>
              <a:t>up</a:t>
            </a:r>
            <a:r>
              <a:rPr lang="et-EE" dirty="0"/>
              <a:t> 24.8% of </a:t>
            </a:r>
            <a:r>
              <a:rPr lang="et-EE" dirty="0" err="1"/>
              <a:t>the</a:t>
            </a:r>
            <a:r>
              <a:rPr lang="et-EE" dirty="0"/>
              <a:t> </a:t>
            </a:r>
            <a:r>
              <a:rPr lang="et-EE" dirty="0" err="1"/>
              <a:t>total</a:t>
            </a:r>
            <a:r>
              <a:rPr lang="et-EE" dirty="0"/>
              <a:t> </a:t>
            </a:r>
            <a:r>
              <a:rPr lang="et-EE" dirty="0" err="1"/>
              <a:t>population</a:t>
            </a:r>
            <a:r>
              <a:rPr lang="et-EE" dirty="0"/>
              <a:t>. </a:t>
            </a:r>
          </a:p>
          <a:p>
            <a:endParaRPr lang="et-EE" dirty="0"/>
          </a:p>
        </p:txBody>
      </p:sp>
    </p:spTree>
    <p:extLst>
      <p:ext uri="{BB962C8B-B14F-4D97-AF65-F5344CB8AC3E}">
        <p14:creationId xmlns:p14="http://schemas.microsoft.com/office/powerpoint/2010/main" val="17152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18C9-742B-4B87-B494-832557677DCA}"/>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F3EB2EA6-1D5A-42B2-8C38-5B97A3D615C2}"/>
              </a:ext>
            </a:extLst>
          </p:cNvPr>
          <p:cNvSpPr>
            <a:spLocks noGrp="1"/>
          </p:cNvSpPr>
          <p:nvPr>
            <p:ph idx="1"/>
          </p:nvPr>
        </p:nvSpPr>
        <p:spPr/>
        <p:txBody>
          <a:bodyPr>
            <a:normAutofit fontScale="92500" lnSpcReduction="10000"/>
          </a:bodyPr>
          <a:lstStyle/>
          <a:p>
            <a:r>
              <a:rPr lang="et-EE" dirty="0"/>
              <a:t>A</a:t>
            </a:r>
            <a:r>
              <a:rPr lang="en-US" dirty="0" err="1"/>
              <a:t>ccording</a:t>
            </a:r>
            <a:r>
              <a:rPr lang="en-US" dirty="0"/>
              <a:t> to data</a:t>
            </a:r>
            <a:r>
              <a:rPr lang="et-EE" dirty="0"/>
              <a:t> of 2008, </a:t>
            </a:r>
            <a:r>
              <a:rPr lang="et-EE" dirty="0" err="1"/>
              <a:t>the</a:t>
            </a:r>
            <a:r>
              <a:rPr lang="et-EE" dirty="0"/>
              <a:t> </a:t>
            </a:r>
            <a:r>
              <a:rPr lang="et-EE" dirty="0" err="1"/>
              <a:t>largest</a:t>
            </a:r>
            <a:r>
              <a:rPr lang="et-EE" dirty="0"/>
              <a:t> </a:t>
            </a:r>
            <a:r>
              <a:rPr lang="et-EE" dirty="0" err="1"/>
              <a:t>ethnic</a:t>
            </a:r>
            <a:r>
              <a:rPr lang="et-EE" dirty="0"/>
              <a:t> </a:t>
            </a:r>
            <a:r>
              <a:rPr lang="et-EE" dirty="0" err="1"/>
              <a:t>groups</a:t>
            </a:r>
            <a:r>
              <a:rPr lang="et-EE" dirty="0"/>
              <a:t> in Estonia are </a:t>
            </a:r>
            <a:endParaRPr lang="en-US" dirty="0"/>
          </a:p>
          <a:p>
            <a:pPr marL="0" indent="0">
              <a:buNone/>
            </a:pPr>
            <a:r>
              <a:rPr lang="et-EE" dirty="0" err="1">
                <a:solidFill>
                  <a:schemeClr val="bg1"/>
                </a:solidFill>
              </a:rPr>
              <a:t>Estonians</a:t>
            </a:r>
            <a:r>
              <a:rPr lang="et-EE" dirty="0">
                <a:solidFill>
                  <a:schemeClr val="bg1"/>
                </a:solidFill>
              </a:rPr>
              <a:t> (68.7%), </a:t>
            </a:r>
            <a:endParaRPr lang="en-US" dirty="0">
              <a:solidFill>
                <a:schemeClr val="bg1"/>
              </a:solidFill>
            </a:endParaRPr>
          </a:p>
          <a:p>
            <a:pPr marL="0" indent="0">
              <a:buNone/>
            </a:pPr>
            <a:r>
              <a:rPr lang="et-EE" dirty="0" err="1">
                <a:solidFill>
                  <a:schemeClr val="bg1"/>
                </a:solidFill>
              </a:rPr>
              <a:t>Russians</a:t>
            </a:r>
            <a:r>
              <a:rPr lang="et-EE" dirty="0">
                <a:solidFill>
                  <a:schemeClr val="bg1"/>
                </a:solidFill>
              </a:rPr>
              <a:t> (25.6%), </a:t>
            </a:r>
            <a:endParaRPr lang="en-US" dirty="0">
              <a:solidFill>
                <a:schemeClr val="bg1"/>
              </a:solidFill>
            </a:endParaRPr>
          </a:p>
          <a:p>
            <a:pPr marL="0" indent="0">
              <a:buNone/>
            </a:pPr>
            <a:r>
              <a:rPr lang="et-EE" dirty="0" err="1"/>
              <a:t>Ukrainians</a:t>
            </a:r>
            <a:r>
              <a:rPr lang="et-EE" dirty="0"/>
              <a:t> (2.1%), </a:t>
            </a:r>
            <a:endParaRPr lang="en-US" dirty="0"/>
          </a:p>
          <a:p>
            <a:pPr marL="0" indent="0">
              <a:buNone/>
            </a:pPr>
            <a:r>
              <a:rPr lang="et-EE" dirty="0" err="1"/>
              <a:t>Belarusians</a:t>
            </a:r>
            <a:r>
              <a:rPr lang="et-EE" dirty="0"/>
              <a:t> (1.2%), and </a:t>
            </a:r>
            <a:endParaRPr lang="en-US" dirty="0"/>
          </a:p>
          <a:p>
            <a:pPr marL="0" indent="0">
              <a:buNone/>
            </a:pPr>
            <a:r>
              <a:rPr lang="et-EE" dirty="0" err="1"/>
              <a:t>Finns</a:t>
            </a:r>
            <a:r>
              <a:rPr lang="et-EE" dirty="0"/>
              <a:t> (0.8%). </a:t>
            </a:r>
            <a:endParaRPr lang="en-US" dirty="0"/>
          </a:p>
          <a:p>
            <a:pPr marL="0" indent="0">
              <a:buNone/>
            </a:pPr>
            <a:r>
              <a:rPr lang="et-EE" dirty="0" err="1"/>
              <a:t>These</a:t>
            </a:r>
            <a:r>
              <a:rPr lang="et-EE" dirty="0"/>
              <a:t> </a:t>
            </a:r>
            <a:r>
              <a:rPr lang="et-EE" dirty="0" err="1"/>
              <a:t>five</a:t>
            </a:r>
            <a:r>
              <a:rPr lang="et-EE" dirty="0"/>
              <a:t> </a:t>
            </a:r>
            <a:r>
              <a:rPr lang="et-EE" dirty="0" err="1"/>
              <a:t>groups</a:t>
            </a:r>
            <a:r>
              <a:rPr lang="et-EE" dirty="0"/>
              <a:t> made </a:t>
            </a:r>
            <a:r>
              <a:rPr lang="et-EE" dirty="0" err="1"/>
              <a:t>up</a:t>
            </a:r>
            <a:r>
              <a:rPr lang="et-EE" dirty="0"/>
              <a:t> 98.4% of </a:t>
            </a:r>
            <a:r>
              <a:rPr lang="et-EE" dirty="0" err="1"/>
              <a:t>Estonia's</a:t>
            </a:r>
            <a:r>
              <a:rPr lang="et-EE" dirty="0"/>
              <a:t> </a:t>
            </a:r>
            <a:r>
              <a:rPr lang="et-EE" dirty="0" err="1"/>
              <a:t>population</a:t>
            </a:r>
            <a:r>
              <a:rPr lang="et-EE" dirty="0"/>
              <a:t>.</a:t>
            </a:r>
            <a:endParaRPr lang="en-US" dirty="0"/>
          </a:p>
          <a:p>
            <a:pPr marL="0" indent="0">
              <a:buNone/>
            </a:pPr>
            <a:r>
              <a:rPr lang="en-GB" dirty="0"/>
              <a:t>Representatives of </a:t>
            </a:r>
            <a:r>
              <a:rPr lang="en-GB" b="1" dirty="0"/>
              <a:t>194</a:t>
            </a:r>
            <a:r>
              <a:rPr lang="en-GB" dirty="0"/>
              <a:t> nationalities live in Estonia. </a:t>
            </a:r>
          </a:p>
          <a:p>
            <a:pPr marL="0" indent="0">
              <a:buNone/>
            </a:pPr>
            <a:r>
              <a:rPr lang="en-GB" dirty="0"/>
              <a:t>More than 300 cultural associations and 30 Sunday schools of different nationalities operate in Estonia (in 2018), keeping their native languages, customs and handicraft skills alive.</a:t>
            </a:r>
            <a:endParaRPr lang="et-EE" dirty="0"/>
          </a:p>
          <a:p>
            <a:pPr marL="0" indent="0">
              <a:buNone/>
            </a:pPr>
            <a:endParaRPr lang="et-EE" dirty="0"/>
          </a:p>
          <a:p>
            <a:endParaRPr lang="et-EE" dirty="0"/>
          </a:p>
        </p:txBody>
      </p:sp>
    </p:spTree>
    <p:extLst>
      <p:ext uri="{BB962C8B-B14F-4D97-AF65-F5344CB8AC3E}">
        <p14:creationId xmlns:p14="http://schemas.microsoft.com/office/powerpoint/2010/main" val="88619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EF04-3063-426E-AC49-E52871DDC07A}"/>
              </a:ext>
            </a:extLst>
          </p:cNvPr>
          <p:cNvSpPr>
            <a:spLocks noGrp="1"/>
          </p:cNvSpPr>
          <p:nvPr>
            <p:ph type="title"/>
          </p:nvPr>
        </p:nvSpPr>
        <p:spPr/>
        <p:txBody>
          <a:bodyPr/>
          <a:lstStyle/>
          <a:p>
            <a:r>
              <a:rPr lang="en-US" dirty="0"/>
              <a:t>HISTORICAL BACKGROUND</a:t>
            </a:r>
            <a:endParaRPr lang="et-EE" dirty="0"/>
          </a:p>
        </p:txBody>
      </p:sp>
      <p:sp>
        <p:nvSpPr>
          <p:cNvPr id="3" name="Content Placeholder 2">
            <a:extLst>
              <a:ext uri="{FF2B5EF4-FFF2-40B4-BE49-F238E27FC236}">
                <a16:creationId xmlns:a16="http://schemas.microsoft.com/office/drawing/2014/main" id="{A07DA077-61F1-4DE3-9E52-B30C2E36363F}"/>
              </a:ext>
            </a:extLst>
          </p:cNvPr>
          <p:cNvSpPr>
            <a:spLocks noGrp="1"/>
          </p:cNvSpPr>
          <p:nvPr>
            <p:ph idx="1"/>
          </p:nvPr>
        </p:nvSpPr>
        <p:spPr/>
        <p:txBody>
          <a:bodyPr>
            <a:normAutofit fontScale="92500" lnSpcReduction="10000"/>
          </a:bodyPr>
          <a:lstStyle/>
          <a:p>
            <a:pPr algn="just"/>
            <a:r>
              <a:rPr lang="et-EE" dirty="0" err="1"/>
              <a:t>After</a:t>
            </a:r>
            <a:r>
              <a:rPr lang="et-EE" dirty="0"/>
              <a:t> </a:t>
            </a:r>
            <a:r>
              <a:rPr lang="et-EE" dirty="0" err="1"/>
              <a:t>the</a:t>
            </a:r>
            <a:r>
              <a:rPr lang="et-EE" dirty="0"/>
              <a:t> </a:t>
            </a:r>
            <a:r>
              <a:rPr lang="et-EE" dirty="0" err="1"/>
              <a:t>occupation</a:t>
            </a:r>
            <a:r>
              <a:rPr lang="et-EE" dirty="0"/>
              <a:t> of Estonia by </a:t>
            </a:r>
            <a:r>
              <a:rPr lang="et-EE" b="1" dirty="0" err="1">
                <a:solidFill>
                  <a:schemeClr val="bg1"/>
                </a:solidFill>
              </a:rPr>
              <a:t>the</a:t>
            </a:r>
            <a:r>
              <a:rPr lang="et-EE" b="1" dirty="0">
                <a:solidFill>
                  <a:schemeClr val="bg1"/>
                </a:solidFill>
              </a:rPr>
              <a:t> </a:t>
            </a:r>
            <a:r>
              <a:rPr lang="et-EE" b="1" dirty="0" err="1">
                <a:solidFill>
                  <a:schemeClr val="bg1"/>
                </a:solidFill>
              </a:rPr>
              <a:t>Soviet</a:t>
            </a:r>
            <a:r>
              <a:rPr lang="et-EE" b="1" dirty="0">
                <a:solidFill>
                  <a:schemeClr val="bg1"/>
                </a:solidFill>
              </a:rPr>
              <a:t> </a:t>
            </a:r>
            <a:r>
              <a:rPr lang="et-EE" b="1" dirty="0" err="1">
                <a:solidFill>
                  <a:schemeClr val="bg1"/>
                </a:solidFill>
              </a:rPr>
              <a:t>Union</a:t>
            </a:r>
            <a:r>
              <a:rPr lang="et-EE" dirty="0">
                <a:solidFill>
                  <a:schemeClr val="bg1"/>
                </a:solidFill>
              </a:rPr>
              <a:t> </a:t>
            </a:r>
            <a:r>
              <a:rPr lang="et-EE" dirty="0"/>
              <a:t>in </a:t>
            </a:r>
            <a:r>
              <a:rPr lang="et-EE" dirty="0">
                <a:solidFill>
                  <a:schemeClr val="bg1"/>
                </a:solidFill>
              </a:rPr>
              <a:t>1940</a:t>
            </a:r>
            <a:r>
              <a:rPr lang="et-EE" dirty="0"/>
              <a:t>, </a:t>
            </a:r>
            <a:r>
              <a:rPr lang="et-EE" b="1" dirty="0" err="1"/>
              <a:t>repression</a:t>
            </a:r>
            <a:r>
              <a:rPr lang="et-EE" b="1" dirty="0"/>
              <a:t> of </a:t>
            </a:r>
            <a:r>
              <a:rPr lang="et-EE" b="1" dirty="0" err="1"/>
              <a:t>ethnic</a:t>
            </a:r>
            <a:r>
              <a:rPr lang="et-EE" b="1" dirty="0"/>
              <a:t> </a:t>
            </a:r>
            <a:r>
              <a:rPr lang="et-EE" b="1" dirty="0" err="1"/>
              <a:t>Estonians</a:t>
            </a:r>
            <a:r>
              <a:rPr lang="et-EE" dirty="0"/>
              <a:t> </a:t>
            </a:r>
            <a:r>
              <a:rPr lang="et-EE" dirty="0" err="1"/>
              <a:t>followed</a:t>
            </a:r>
            <a:r>
              <a:rPr lang="et-EE" dirty="0"/>
              <a:t>. </a:t>
            </a:r>
            <a:r>
              <a:rPr lang="et-EE" dirty="0" err="1"/>
              <a:t>Almost</a:t>
            </a:r>
            <a:r>
              <a:rPr lang="et-EE" dirty="0"/>
              <a:t> all </a:t>
            </a:r>
            <a:r>
              <a:rPr lang="et-EE" dirty="0" err="1"/>
              <a:t>societies</a:t>
            </a:r>
            <a:r>
              <a:rPr lang="et-EE" dirty="0"/>
              <a:t>, </a:t>
            </a:r>
            <a:r>
              <a:rPr lang="et-EE" dirty="0" err="1"/>
              <a:t>newspapers</a:t>
            </a:r>
            <a:r>
              <a:rPr lang="et-EE" dirty="0"/>
              <a:t>, </a:t>
            </a:r>
            <a:r>
              <a:rPr lang="et-EE" dirty="0" err="1"/>
              <a:t>organizations</a:t>
            </a:r>
            <a:r>
              <a:rPr lang="et-EE" dirty="0"/>
              <a:t> of </a:t>
            </a:r>
            <a:r>
              <a:rPr lang="et-EE" dirty="0" err="1"/>
              <a:t>ethnic</a:t>
            </a:r>
            <a:r>
              <a:rPr lang="et-EE" dirty="0"/>
              <a:t> </a:t>
            </a:r>
            <a:r>
              <a:rPr lang="et-EE" dirty="0" err="1"/>
              <a:t>Estonians</a:t>
            </a:r>
            <a:r>
              <a:rPr lang="et-EE" dirty="0"/>
              <a:t> </a:t>
            </a:r>
            <a:r>
              <a:rPr lang="et-EE" dirty="0" err="1"/>
              <a:t>were</a:t>
            </a:r>
            <a:r>
              <a:rPr lang="et-EE" dirty="0"/>
              <a:t> </a:t>
            </a:r>
            <a:r>
              <a:rPr lang="et-EE" dirty="0" err="1"/>
              <a:t>closed</a:t>
            </a:r>
            <a:r>
              <a:rPr lang="et-EE" dirty="0"/>
              <a:t> in 1940 and </a:t>
            </a:r>
            <a:r>
              <a:rPr lang="et-EE" dirty="0" err="1"/>
              <a:t>their</a:t>
            </a:r>
            <a:r>
              <a:rPr lang="et-EE" dirty="0"/>
              <a:t> </a:t>
            </a:r>
            <a:r>
              <a:rPr lang="et-EE" dirty="0" err="1"/>
              <a:t>activists</a:t>
            </a:r>
            <a:r>
              <a:rPr lang="et-EE" dirty="0"/>
              <a:t> </a:t>
            </a:r>
            <a:r>
              <a:rPr lang="et-EE" dirty="0" err="1"/>
              <a:t>persecuted</a:t>
            </a:r>
            <a:r>
              <a:rPr lang="et-EE" dirty="0"/>
              <a:t>. The </a:t>
            </a:r>
            <a:r>
              <a:rPr lang="et-EE" dirty="0" err="1"/>
              <a:t>country</a:t>
            </a:r>
            <a:r>
              <a:rPr lang="et-EE" dirty="0"/>
              <a:t> </a:t>
            </a:r>
            <a:r>
              <a:rPr lang="et-EE" dirty="0" err="1"/>
              <a:t>remained</a:t>
            </a:r>
            <a:r>
              <a:rPr lang="et-EE" dirty="0"/>
              <a:t> </a:t>
            </a:r>
            <a:r>
              <a:rPr lang="et-EE" dirty="0" err="1"/>
              <a:t>annexed</a:t>
            </a:r>
            <a:r>
              <a:rPr lang="et-EE" dirty="0"/>
              <a:t> </a:t>
            </a:r>
            <a:r>
              <a:rPr lang="et-EE" dirty="0" err="1"/>
              <a:t>to</a:t>
            </a:r>
            <a:r>
              <a:rPr lang="et-EE" dirty="0"/>
              <a:t> </a:t>
            </a:r>
            <a:r>
              <a:rPr lang="et-EE" dirty="0" err="1"/>
              <a:t>the</a:t>
            </a:r>
            <a:r>
              <a:rPr lang="et-EE" dirty="0"/>
              <a:t> </a:t>
            </a:r>
            <a:r>
              <a:rPr lang="et-EE" dirty="0" err="1"/>
              <a:t>Soviet</a:t>
            </a:r>
            <a:r>
              <a:rPr lang="et-EE" dirty="0"/>
              <a:t> </a:t>
            </a:r>
            <a:r>
              <a:rPr lang="et-EE" dirty="0" err="1"/>
              <a:t>Union</a:t>
            </a:r>
            <a:r>
              <a:rPr lang="et-EE" dirty="0"/>
              <a:t> </a:t>
            </a:r>
            <a:r>
              <a:rPr lang="et-EE" dirty="0" err="1"/>
              <a:t>until</a:t>
            </a:r>
            <a:r>
              <a:rPr lang="et-EE" dirty="0"/>
              <a:t> </a:t>
            </a:r>
            <a:r>
              <a:rPr lang="et-EE" dirty="0">
                <a:solidFill>
                  <a:schemeClr val="bg1"/>
                </a:solidFill>
              </a:rPr>
              <a:t>1991</a:t>
            </a:r>
            <a:r>
              <a:rPr lang="et-EE" dirty="0"/>
              <a:t>, </a:t>
            </a:r>
            <a:r>
              <a:rPr lang="et-EE" dirty="0" err="1"/>
              <a:t>except</a:t>
            </a:r>
            <a:r>
              <a:rPr lang="et-EE" dirty="0"/>
              <a:t> </a:t>
            </a:r>
            <a:r>
              <a:rPr lang="et-EE" dirty="0" err="1"/>
              <a:t>for</a:t>
            </a:r>
            <a:r>
              <a:rPr lang="et-EE" dirty="0"/>
              <a:t> </a:t>
            </a:r>
            <a:r>
              <a:rPr lang="et-EE" dirty="0" err="1"/>
              <a:t>the</a:t>
            </a:r>
            <a:r>
              <a:rPr lang="et-EE" dirty="0"/>
              <a:t> </a:t>
            </a:r>
            <a:r>
              <a:rPr lang="et-EE" dirty="0" err="1"/>
              <a:t>period</a:t>
            </a:r>
            <a:r>
              <a:rPr lang="et-EE" dirty="0"/>
              <a:t> of </a:t>
            </a:r>
            <a:r>
              <a:rPr lang="et-EE" dirty="0" err="1"/>
              <a:t>Nazi</a:t>
            </a:r>
            <a:r>
              <a:rPr lang="et-EE" dirty="0"/>
              <a:t>  </a:t>
            </a:r>
            <a:r>
              <a:rPr lang="et-EE" dirty="0" err="1"/>
              <a:t>occupation</a:t>
            </a:r>
            <a:r>
              <a:rPr lang="et-EE" dirty="0"/>
              <a:t> </a:t>
            </a:r>
            <a:r>
              <a:rPr lang="et-EE" dirty="0" err="1"/>
              <a:t>between</a:t>
            </a:r>
            <a:r>
              <a:rPr lang="et-EE" dirty="0"/>
              <a:t> 1941 and 1944. </a:t>
            </a:r>
            <a:r>
              <a:rPr lang="et-EE" dirty="0" err="1"/>
              <a:t>During</a:t>
            </a:r>
            <a:r>
              <a:rPr lang="et-EE" dirty="0"/>
              <a:t> </a:t>
            </a:r>
            <a:r>
              <a:rPr lang="et-EE" dirty="0" err="1"/>
              <a:t>the</a:t>
            </a:r>
            <a:r>
              <a:rPr lang="et-EE" dirty="0"/>
              <a:t> era of </a:t>
            </a:r>
            <a:r>
              <a:rPr lang="et-EE" dirty="0" err="1"/>
              <a:t>Soviet</a:t>
            </a:r>
            <a:r>
              <a:rPr lang="et-EE" dirty="0"/>
              <a:t> </a:t>
            </a:r>
            <a:r>
              <a:rPr lang="et-EE" dirty="0" err="1"/>
              <a:t>occupation</a:t>
            </a:r>
            <a:r>
              <a:rPr lang="et-EE" dirty="0"/>
              <a:t>, </a:t>
            </a:r>
            <a:r>
              <a:rPr lang="et-EE" dirty="0" err="1"/>
              <a:t>the</a:t>
            </a:r>
            <a:r>
              <a:rPr lang="et-EE" dirty="0"/>
              <a:t> </a:t>
            </a:r>
            <a:r>
              <a:rPr lang="et-EE" dirty="0" err="1"/>
              <a:t>Soviet</a:t>
            </a:r>
            <a:r>
              <a:rPr lang="et-EE" dirty="0"/>
              <a:t> </a:t>
            </a:r>
            <a:r>
              <a:rPr lang="et-EE" dirty="0" err="1"/>
              <a:t>government</a:t>
            </a:r>
            <a:r>
              <a:rPr lang="et-EE" dirty="0"/>
              <a:t> </a:t>
            </a:r>
            <a:r>
              <a:rPr lang="et-EE" dirty="0" err="1"/>
              <a:t>maintained</a:t>
            </a:r>
            <a:r>
              <a:rPr lang="et-EE" dirty="0"/>
              <a:t> a </a:t>
            </a:r>
            <a:r>
              <a:rPr lang="et-EE" dirty="0" err="1"/>
              <a:t>program</a:t>
            </a:r>
            <a:r>
              <a:rPr lang="et-EE" dirty="0"/>
              <a:t> of </a:t>
            </a:r>
            <a:r>
              <a:rPr lang="et-EE" dirty="0" err="1"/>
              <a:t>replacing</a:t>
            </a:r>
            <a:r>
              <a:rPr lang="et-EE" dirty="0"/>
              <a:t> </a:t>
            </a:r>
            <a:r>
              <a:rPr lang="et-EE" dirty="0" err="1"/>
              <a:t>the</a:t>
            </a:r>
            <a:r>
              <a:rPr lang="et-EE" dirty="0"/>
              <a:t> </a:t>
            </a:r>
            <a:r>
              <a:rPr lang="et-EE" dirty="0" err="1"/>
              <a:t>indigenous</a:t>
            </a:r>
            <a:r>
              <a:rPr lang="et-EE" dirty="0"/>
              <a:t> </a:t>
            </a:r>
            <a:r>
              <a:rPr lang="et-EE" dirty="0" err="1"/>
              <a:t>Estonians</a:t>
            </a:r>
            <a:r>
              <a:rPr lang="et-EE" dirty="0"/>
              <a:t> </a:t>
            </a:r>
            <a:r>
              <a:rPr lang="et-EE" dirty="0" err="1"/>
              <a:t>with</a:t>
            </a:r>
            <a:r>
              <a:rPr lang="et-EE" dirty="0"/>
              <a:t> </a:t>
            </a:r>
            <a:r>
              <a:rPr lang="et-EE" dirty="0" err="1"/>
              <a:t>immigrants</a:t>
            </a:r>
            <a:r>
              <a:rPr lang="et-EE" dirty="0"/>
              <a:t> </a:t>
            </a:r>
            <a:r>
              <a:rPr lang="et-EE" dirty="0" err="1"/>
              <a:t>from</a:t>
            </a:r>
            <a:r>
              <a:rPr lang="et-EE" dirty="0"/>
              <a:t> </a:t>
            </a:r>
            <a:r>
              <a:rPr lang="et-EE" dirty="0" err="1"/>
              <a:t>the</a:t>
            </a:r>
            <a:r>
              <a:rPr lang="et-EE" dirty="0"/>
              <a:t> </a:t>
            </a:r>
            <a:r>
              <a:rPr lang="et-EE" dirty="0" err="1"/>
              <a:t>Soviet</a:t>
            </a:r>
            <a:r>
              <a:rPr lang="et-EE" dirty="0"/>
              <a:t> </a:t>
            </a:r>
            <a:r>
              <a:rPr lang="et-EE" dirty="0" err="1"/>
              <a:t>Union</a:t>
            </a:r>
            <a:r>
              <a:rPr lang="et-EE" dirty="0"/>
              <a:t>. In </a:t>
            </a:r>
            <a:r>
              <a:rPr lang="et-EE" dirty="0" err="1"/>
              <a:t>the</a:t>
            </a:r>
            <a:r>
              <a:rPr lang="et-EE" dirty="0"/>
              <a:t> </a:t>
            </a:r>
            <a:r>
              <a:rPr lang="et-EE" dirty="0" err="1"/>
              <a:t>course</a:t>
            </a:r>
            <a:r>
              <a:rPr lang="et-EE" dirty="0"/>
              <a:t> of </a:t>
            </a:r>
            <a:r>
              <a:rPr lang="et-EE" b="1" dirty="0" err="1">
                <a:solidFill>
                  <a:schemeClr val="bg1"/>
                </a:solidFill>
              </a:rPr>
              <a:t>violent</a:t>
            </a:r>
            <a:r>
              <a:rPr lang="et-EE" b="1" dirty="0">
                <a:solidFill>
                  <a:schemeClr val="bg1"/>
                </a:solidFill>
              </a:rPr>
              <a:t> </a:t>
            </a:r>
            <a:r>
              <a:rPr lang="et-EE" b="1" dirty="0" err="1">
                <a:solidFill>
                  <a:schemeClr val="bg1"/>
                </a:solidFill>
              </a:rPr>
              <a:t>deportations</a:t>
            </a:r>
            <a:r>
              <a:rPr lang="et-EE" dirty="0"/>
              <a:t>, </a:t>
            </a:r>
            <a:r>
              <a:rPr lang="et-EE" dirty="0" err="1"/>
              <a:t>thousands</a:t>
            </a:r>
            <a:r>
              <a:rPr lang="et-EE" dirty="0"/>
              <a:t> of Estonian </a:t>
            </a:r>
            <a:r>
              <a:rPr lang="et-EE" dirty="0" err="1"/>
              <a:t>citizens</a:t>
            </a:r>
            <a:r>
              <a:rPr lang="et-EE" dirty="0"/>
              <a:t> </a:t>
            </a:r>
            <a:r>
              <a:rPr lang="et-EE" dirty="0" err="1"/>
              <a:t>were</a:t>
            </a:r>
            <a:r>
              <a:rPr lang="et-EE" dirty="0"/>
              <a:t> </a:t>
            </a:r>
            <a:r>
              <a:rPr lang="et-EE" dirty="0" err="1"/>
              <a:t>deported</a:t>
            </a:r>
            <a:r>
              <a:rPr lang="en-US" dirty="0"/>
              <a:t> </a:t>
            </a:r>
            <a:r>
              <a:rPr lang="et-EE" dirty="0"/>
              <a:t> </a:t>
            </a:r>
            <a:r>
              <a:rPr lang="et-EE" dirty="0" err="1"/>
              <a:t>to</a:t>
            </a:r>
            <a:r>
              <a:rPr lang="et-EE" dirty="0"/>
              <a:t> </a:t>
            </a:r>
            <a:r>
              <a:rPr lang="et-EE" dirty="0" err="1"/>
              <a:t>the</a:t>
            </a:r>
            <a:r>
              <a:rPr lang="et-EE" dirty="0"/>
              <a:t> </a:t>
            </a:r>
            <a:r>
              <a:rPr lang="et-EE" dirty="0" err="1"/>
              <a:t>interior</a:t>
            </a:r>
            <a:r>
              <a:rPr lang="et-EE" dirty="0"/>
              <a:t> parts of </a:t>
            </a:r>
            <a:r>
              <a:rPr lang="et-EE" dirty="0" err="1"/>
              <a:t>Russia</a:t>
            </a:r>
            <a:r>
              <a:rPr lang="et-EE" dirty="0"/>
              <a:t> (</a:t>
            </a:r>
            <a:r>
              <a:rPr lang="et-EE" dirty="0" err="1"/>
              <a:t>mostly</a:t>
            </a:r>
            <a:r>
              <a:rPr lang="et-EE" dirty="0"/>
              <a:t> </a:t>
            </a:r>
            <a:r>
              <a:rPr lang="et-EE" dirty="0" err="1"/>
              <a:t>Siberia</a:t>
            </a:r>
            <a:r>
              <a:rPr lang="et-EE" dirty="0"/>
              <a:t>), and </a:t>
            </a:r>
            <a:r>
              <a:rPr lang="et-EE" dirty="0" err="1"/>
              <a:t>huge</a:t>
            </a:r>
            <a:r>
              <a:rPr lang="et-EE" dirty="0"/>
              <a:t> </a:t>
            </a:r>
            <a:r>
              <a:rPr lang="et-EE" dirty="0" err="1"/>
              <a:t>numbers</a:t>
            </a:r>
            <a:r>
              <a:rPr lang="et-EE" dirty="0"/>
              <a:t> of </a:t>
            </a:r>
            <a:r>
              <a:rPr lang="et-EE" dirty="0" err="1"/>
              <a:t>Russian-speaking</a:t>
            </a:r>
            <a:r>
              <a:rPr lang="et-EE" dirty="0"/>
              <a:t> </a:t>
            </a:r>
            <a:r>
              <a:rPr lang="et-EE" dirty="0" err="1"/>
              <a:t>Soviet</a:t>
            </a:r>
            <a:r>
              <a:rPr lang="et-EE" dirty="0"/>
              <a:t> </a:t>
            </a:r>
            <a:r>
              <a:rPr lang="et-EE" dirty="0" err="1"/>
              <a:t>citizens</a:t>
            </a:r>
            <a:r>
              <a:rPr lang="et-EE" dirty="0"/>
              <a:t> </a:t>
            </a:r>
            <a:r>
              <a:rPr lang="et-EE" dirty="0" err="1"/>
              <a:t>were</a:t>
            </a:r>
            <a:r>
              <a:rPr lang="et-EE" dirty="0"/>
              <a:t> </a:t>
            </a:r>
            <a:r>
              <a:rPr lang="et-EE" dirty="0" err="1"/>
              <a:t>encouraged</a:t>
            </a:r>
            <a:r>
              <a:rPr lang="et-EE" dirty="0"/>
              <a:t> </a:t>
            </a:r>
            <a:r>
              <a:rPr lang="et-EE" dirty="0" err="1"/>
              <a:t>to</a:t>
            </a:r>
            <a:r>
              <a:rPr lang="et-EE" dirty="0"/>
              <a:t> </a:t>
            </a:r>
            <a:r>
              <a:rPr lang="et-EE" dirty="0" err="1"/>
              <a:t>settle</a:t>
            </a:r>
            <a:r>
              <a:rPr lang="et-EE" dirty="0"/>
              <a:t> in Estonia. </a:t>
            </a:r>
            <a:r>
              <a:rPr lang="et-EE" dirty="0" err="1"/>
              <a:t>Entire</a:t>
            </a:r>
            <a:r>
              <a:rPr lang="et-EE" dirty="0"/>
              <a:t> </a:t>
            </a:r>
            <a:r>
              <a:rPr lang="et-EE" dirty="0" err="1"/>
              <a:t>families</a:t>
            </a:r>
            <a:r>
              <a:rPr lang="et-EE" dirty="0"/>
              <a:t>, </a:t>
            </a:r>
            <a:r>
              <a:rPr lang="et-EE" dirty="0" err="1"/>
              <a:t>including</a:t>
            </a:r>
            <a:r>
              <a:rPr lang="et-EE" dirty="0"/>
              <a:t> </a:t>
            </a:r>
            <a:r>
              <a:rPr lang="et-EE" dirty="0" err="1"/>
              <a:t>children</a:t>
            </a:r>
            <a:r>
              <a:rPr lang="et-EE" dirty="0"/>
              <a:t> and </a:t>
            </a:r>
            <a:r>
              <a:rPr lang="et-EE" dirty="0" err="1"/>
              <a:t>the</a:t>
            </a:r>
            <a:r>
              <a:rPr lang="et-EE" dirty="0"/>
              <a:t> </a:t>
            </a:r>
            <a:r>
              <a:rPr lang="et-EE" dirty="0" err="1"/>
              <a:t>elderly</a:t>
            </a:r>
            <a:r>
              <a:rPr lang="et-EE" dirty="0"/>
              <a:t>, </a:t>
            </a:r>
            <a:r>
              <a:rPr lang="et-EE" dirty="0" err="1"/>
              <a:t>were</a:t>
            </a:r>
            <a:r>
              <a:rPr lang="et-EE" dirty="0"/>
              <a:t> </a:t>
            </a:r>
            <a:r>
              <a:rPr lang="et-EE" dirty="0" err="1"/>
              <a:t>deported</a:t>
            </a:r>
            <a:r>
              <a:rPr lang="et-EE" dirty="0"/>
              <a:t> </a:t>
            </a:r>
            <a:r>
              <a:rPr lang="et-EE" dirty="0" err="1"/>
              <a:t>without</a:t>
            </a:r>
            <a:r>
              <a:rPr lang="et-EE" dirty="0"/>
              <a:t> </a:t>
            </a:r>
            <a:r>
              <a:rPr lang="et-EE" dirty="0" err="1"/>
              <a:t>trial</a:t>
            </a:r>
            <a:r>
              <a:rPr lang="et-EE" dirty="0"/>
              <a:t> </a:t>
            </a:r>
            <a:r>
              <a:rPr lang="et-EE" dirty="0" err="1"/>
              <a:t>or</a:t>
            </a:r>
            <a:r>
              <a:rPr lang="et-EE" dirty="0"/>
              <a:t> prior </a:t>
            </a:r>
            <a:r>
              <a:rPr lang="et-EE" dirty="0" err="1"/>
              <a:t>announcement</a:t>
            </a:r>
            <a:r>
              <a:rPr lang="et-EE" dirty="0"/>
              <a:t>. Of </a:t>
            </a:r>
            <a:r>
              <a:rPr lang="et-EE" dirty="0" err="1"/>
              <a:t>March</a:t>
            </a:r>
            <a:r>
              <a:rPr lang="et-EE" dirty="0"/>
              <a:t> 1949 </a:t>
            </a:r>
            <a:r>
              <a:rPr lang="et-EE" dirty="0" err="1"/>
              <a:t>deportees</a:t>
            </a:r>
            <a:r>
              <a:rPr lang="et-EE" dirty="0"/>
              <a:t>, </a:t>
            </a:r>
            <a:r>
              <a:rPr lang="et-EE" dirty="0" err="1"/>
              <a:t>over</a:t>
            </a:r>
            <a:r>
              <a:rPr lang="et-EE" dirty="0"/>
              <a:t> 70% of </a:t>
            </a:r>
            <a:r>
              <a:rPr lang="et-EE" dirty="0" err="1"/>
              <a:t>people</a:t>
            </a:r>
            <a:r>
              <a:rPr lang="et-EE" dirty="0"/>
              <a:t> </a:t>
            </a:r>
            <a:r>
              <a:rPr lang="et-EE" dirty="0" err="1"/>
              <a:t>were</a:t>
            </a:r>
            <a:r>
              <a:rPr lang="et-EE" dirty="0"/>
              <a:t> </a:t>
            </a:r>
            <a:r>
              <a:rPr lang="et-EE" dirty="0" err="1"/>
              <a:t>women</a:t>
            </a:r>
            <a:r>
              <a:rPr lang="et-EE" dirty="0"/>
              <a:t> and </a:t>
            </a:r>
            <a:r>
              <a:rPr lang="et-EE" dirty="0" err="1"/>
              <a:t>children</a:t>
            </a:r>
            <a:r>
              <a:rPr lang="et-EE" dirty="0"/>
              <a:t> </a:t>
            </a:r>
            <a:r>
              <a:rPr lang="et-EE" dirty="0" err="1"/>
              <a:t>under</a:t>
            </a:r>
            <a:r>
              <a:rPr lang="et-EE" dirty="0"/>
              <a:t> </a:t>
            </a:r>
            <a:r>
              <a:rPr lang="et-EE" dirty="0" err="1"/>
              <a:t>the</a:t>
            </a:r>
            <a:r>
              <a:rPr lang="et-EE" dirty="0"/>
              <a:t> </a:t>
            </a:r>
            <a:r>
              <a:rPr lang="et-EE" dirty="0" err="1"/>
              <a:t>age</a:t>
            </a:r>
            <a:r>
              <a:rPr lang="et-EE" dirty="0"/>
              <a:t> of 16. In </a:t>
            </a:r>
            <a:r>
              <a:rPr lang="et-EE" dirty="0" err="1"/>
              <a:t>the</a:t>
            </a:r>
            <a:r>
              <a:rPr lang="et-EE" dirty="0"/>
              <a:t> Ida-Viru and Harju </a:t>
            </a:r>
            <a:r>
              <a:rPr lang="et-EE" dirty="0" err="1"/>
              <a:t>Counties</a:t>
            </a:r>
            <a:r>
              <a:rPr lang="et-EE" dirty="0"/>
              <a:t>, </a:t>
            </a:r>
            <a:r>
              <a:rPr lang="et-EE" dirty="0" err="1"/>
              <a:t>cities</a:t>
            </a:r>
            <a:r>
              <a:rPr lang="et-EE" dirty="0"/>
              <a:t> </a:t>
            </a:r>
            <a:r>
              <a:rPr lang="et-EE" dirty="0" err="1"/>
              <a:t>such</a:t>
            </a:r>
            <a:r>
              <a:rPr lang="et-EE" dirty="0"/>
              <a:t> as Paldiski, Sillamäe, and Narva </a:t>
            </a:r>
            <a:r>
              <a:rPr lang="et-EE" dirty="0" err="1"/>
              <a:t>were</a:t>
            </a:r>
            <a:r>
              <a:rPr lang="et-EE" dirty="0"/>
              <a:t> </a:t>
            </a:r>
            <a:r>
              <a:rPr lang="et-EE" dirty="0" err="1"/>
              <a:t>ethnically</a:t>
            </a:r>
            <a:r>
              <a:rPr lang="et-EE" dirty="0"/>
              <a:t> </a:t>
            </a:r>
            <a:r>
              <a:rPr lang="et-EE" dirty="0" err="1"/>
              <a:t>cleansed</a:t>
            </a:r>
            <a:r>
              <a:rPr lang="et-EE" dirty="0"/>
              <a:t> and </a:t>
            </a:r>
            <a:r>
              <a:rPr lang="et-EE" dirty="0" err="1"/>
              <a:t>the</a:t>
            </a:r>
            <a:r>
              <a:rPr lang="et-EE" dirty="0"/>
              <a:t> </a:t>
            </a:r>
            <a:r>
              <a:rPr lang="et-EE" dirty="0" err="1"/>
              <a:t>indigenous</a:t>
            </a:r>
            <a:r>
              <a:rPr lang="et-EE" dirty="0"/>
              <a:t> Estonian </a:t>
            </a:r>
            <a:r>
              <a:rPr lang="et-EE" dirty="0" err="1"/>
              <a:t>population</a:t>
            </a:r>
            <a:r>
              <a:rPr lang="et-EE" dirty="0"/>
              <a:t> </a:t>
            </a:r>
            <a:r>
              <a:rPr lang="et-EE" dirty="0" err="1"/>
              <a:t>was</a:t>
            </a:r>
            <a:r>
              <a:rPr lang="et-EE" dirty="0"/>
              <a:t> </a:t>
            </a:r>
            <a:r>
              <a:rPr lang="et-EE" dirty="0" err="1"/>
              <a:t>totally</a:t>
            </a:r>
            <a:r>
              <a:rPr lang="et-EE" dirty="0"/>
              <a:t> </a:t>
            </a:r>
            <a:r>
              <a:rPr lang="et-EE" dirty="0" err="1"/>
              <a:t>replaced</a:t>
            </a:r>
            <a:r>
              <a:rPr lang="et-EE" dirty="0"/>
              <a:t> by </a:t>
            </a:r>
            <a:r>
              <a:rPr lang="et-EE" dirty="0" err="1">
                <a:solidFill>
                  <a:schemeClr val="bg1"/>
                </a:solidFill>
              </a:rPr>
              <a:t>Russian</a:t>
            </a:r>
            <a:r>
              <a:rPr lang="et-EE" dirty="0">
                <a:solidFill>
                  <a:schemeClr val="bg1"/>
                </a:solidFill>
              </a:rPr>
              <a:t> </a:t>
            </a:r>
            <a:r>
              <a:rPr lang="et-EE" dirty="0" err="1">
                <a:solidFill>
                  <a:schemeClr val="bg1"/>
                </a:solidFill>
              </a:rPr>
              <a:t>colonists</a:t>
            </a:r>
            <a:r>
              <a:rPr lang="et-EE" dirty="0"/>
              <a:t>. </a:t>
            </a:r>
            <a:endParaRPr lang="en-US" dirty="0"/>
          </a:p>
          <a:p>
            <a:pPr algn="just"/>
            <a:r>
              <a:rPr lang="et-EE" dirty="0"/>
              <a:t>As a </a:t>
            </a:r>
            <a:r>
              <a:rPr lang="et-EE" dirty="0" err="1"/>
              <a:t>result</a:t>
            </a:r>
            <a:r>
              <a:rPr lang="et-EE" dirty="0"/>
              <a:t> of </a:t>
            </a:r>
            <a:r>
              <a:rPr lang="et-EE" dirty="0" err="1"/>
              <a:t>Soviet</a:t>
            </a:r>
            <a:r>
              <a:rPr lang="et-EE" dirty="0"/>
              <a:t> </a:t>
            </a:r>
            <a:r>
              <a:rPr lang="et-EE" dirty="0" err="1"/>
              <a:t>occupation</a:t>
            </a:r>
            <a:r>
              <a:rPr lang="et-EE" dirty="0"/>
              <a:t>, </a:t>
            </a:r>
            <a:r>
              <a:rPr lang="et-EE" dirty="0" err="1"/>
              <a:t>the</a:t>
            </a:r>
            <a:r>
              <a:rPr lang="et-EE" dirty="0"/>
              <a:t> </a:t>
            </a:r>
            <a:r>
              <a:rPr lang="et-EE" dirty="0" err="1"/>
              <a:t>Russian</a:t>
            </a:r>
            <a:r>
              <a:rPr lang="et-EE" dirty="0"/>
              <a:t> </a:t>
            </a:r>
            <a:r>
              <a:rPr lang="et-EE" dirty="0" err="1"/>
              <a:t>population</a:t>
            </a:r>
            <a:r>
              <a:rPr lang="et-EE" dirty="0"/>
              <a:t> in Estonia </a:t>
            </a:r>
            <a:r>
              <a:rPr lang="et-EE" dirty="0" err="1"/>
              <a:t>grew</a:t>
            </a:r>
            <a:r>
              <a:rPr lang="et-EE" dirty="0"/>
              <a:t> </a:t>
            </a:r>
            <a:r>
              <a:rPr lang="et-EE" dirty="0" err="1"/>
              <a:t>from</a:t>
            </a:r>
            <a:r>
              <a:rPr lang="et-EE" dirty="0"/>
              <a:t> </a:t>
            </a:r>
            <a:r>
              <a:rPr lang="et-EE" dirty="0" err="1"/>
              <a:t>about</a:t>
            </a:r>
            <a:r>
              <a:rPr lang="et-EE" dirty="0"/>
              <a:t> 23,000 </a:t>
            </a:r>
            <a:r>
              <a:rPr lang="et-EE" dirty="0" err="1"/>
              <a:t>people</a:t>
            </a:r>
            <a:r>
              <a:rPr lang="et-EE" dirty="0"/>
              <a:t> in 1945 </a:t>
            </a:r>
            <a:r>
              <a:rPr lang="et-EE" dirty="0" err="1"/>
              <a:t>to</a:t>
            </a:r>
            <a:r>
              <a:rPr lang="et-EE" dirty="0"/>
              <a:t> 475,000 in 1991, and </a:t>
            </a:r>
            <a:r>
              <a:rPr lang="et-EE" dirty="0" err="1"/>
              <a:t>the</a:t>
            </a:r>
            <a:r>
              <a:rPr lang="et-EE" dirty="0"/>
              <a:t> </a:t>
            </a:r>
            <a:r>
              <a:rPr lang="et-EE" dirty="0" err="1"/>
              <a:t>total</a:t>
            </a:r>
            <a:r>
              <a:rPr lang="et-EE" dirty="0"/>
              <a:t> </a:t>
            </a:r>
            <a:r>
              <a:rPr lang="et-EE" dirty="0" err="1"/>
              <a:t>Slavic</a:t>
            </a:r>
            <a:r>
              <a:rPr lang="et-EE" dirty="0"/>
              <a:t> </a:t>
            </a:r>
            <a:r>
              <a:rPr lang="et-EE" dirty="0" err="1"/>
              <a:t>population</a:t>
            </a:r>
            <a:r>
              <a:rPr lang="et-EE" dirty="0"/>
              <a:t> </a:t>
            </a:r>
            <a:r>
              <a:rPr lang="et-EE" dirty="0" err="1"/>
              <a:t>to</a:t>
            </a:r>
            <a:r>
              <a:rPr lang="et-EE" dirty="0"/>
              <a:t> 551,000, </a:t>
            </a:r>
            <a:r>
              <a:rPr lang="et-EE" dirty="0" err="1"/>
              <a:t>constituting</a:t>
            </a:r>
            <a:r>
              <a:rPr lang="et-EE" dirty="0"/>
              <a:t> 35% of </a:t>
            </a:r>
            <a:r>
              <a:rPr lang="et-EE" dirty="0" err="1"/>
              <a:t>the</a:t>
            </a:r>
            <a:r>
              <a:rPr lang="et-EE" dirty="0"/>
              <a:t> </a:t>
            </a:r>
            <a:r>
              <a:rPr lang="et-EE" dirty="0" err="1"/>
              <a:t>total</a:t>
            </a:r>
            <a:r>
              <a:rPr lang="et-EE" dirty="0"/>
              <a:t> </a:t>
            </a:r>
            <a:r>
              <a:rPr lang="et-EE" dirty="0" err="1"/>
              <a:t>population</a:t>
            </a:r>
            <a:r>
              <a:rPr lang="et-EE" dirty="0"/>
              <a:t> at </a:t>
            </a:r>
            <a:r>
              <a:rPr lang="et-EE" dirty="0" err="1"/>
              <a:t>its</a:t>
            </a:r>
            <a:r>
              <a:rPr lang="et-EE" dirty="0"/>
              <a:t> </a:t>
            </a:r>
            <a:r>
              <a:rPr lang="et-EE" dirty="0" err="1"/>
              <a:t>peak</a:t>
            </a:r>
            <a:r>
              <a:rPr lang="et-EE" dirty="0"/>
              <a:t>.</a:t>
            </a:r>
          </a:p>
          <a:p>
            <a:endParaRPr lang="et-EE" dirty="0"/>
          </a:p>
          <a:p>
            <a:endParaRPr lang="et-EE" dirty="0"/>
          </a:p>
        </p:txBody>
      </p:sp>
    </p:spTree>
    <p:extLst>
      <p:ext uri="{BB962C8B-B14F-4D97-AF65-F5344CB8AC3E}">
        <p14:creationId xmlns:p14="http://schemas.microsoft.com/office/powerpoint/2010/main" val="145498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8E5F-B18A-46D2-A608-9C4BFA7BBB15}"/>
              </a:ext>
            </a:extLst>
          </p:cNvPr>
          <p:cNvSpPr>
            <a:spLocks noGrp="1"/>
          </p:cNvSpPr>
          <p:nvPr>
            <p:ph type="title"/>
          </p:nvPr>
        </p:nvSpPr>
        <p:spPr/>
        <p:txBody>
          <a:bodyPr/>
          <a:lstStyle/>
          <a:p>
            <a:r>
              <a:rPr lang="en-US" dirty="0"/>
              <a:t>deportations</a:t>
            </a:r>
            <a:endParaRPr lang="et-EE" dirty="0"/>
          </a:p>
        </p:txBody>
      </p:sp>
      <p:pic>
        <p:nvPicPr>
          <p:cNvPr id="5" name="Content Placeholder 4" descr="A picture containing building, photo, man, looking&#10;&#10;Description automatically generated">
            <a:extLst>
              <a:ext uri="{FF2B5EF4-FFF2-40B4-BE49-F238E27FC236}">
                <a16:creationId xmlns:a16="http://schemas.microsoft.com/office/drawing/2014/main" id="{5FF8D33E-8904-477F-8498-0D0108033A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0924" y="284176"/>
            <a:ext cx="6610625" cy="6610625"/>
          </a:xfrm>
        </p:spPr>
      </p:pic>
    </p:spTree>
    <p:extLst>
      <p:ext uri="{BB962C8B-B14F-4D97-AF65-F5344CB8AC3E}">
        <p14:creationId xmlns:p14="http://schemas.microsoft.com/office/powerpoint/2010/main" val="117182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C3DA-9DB9-4F72-9310-B4665401EEA4}"/>
              </a:ext>
            </a:extLst>
          </p:cNvPr>
          <p:cNvSpPr>
            <a:spLocks noGrp="1"/>
          </p:cNvSpPr>
          <p:nvPr>
            <p:ph type="title"/>
          </p:nvPr>
        </p:nvSpPr>
        <p:spPr/>
        <p:txBody>
          <a:bodyPr>
            <a:normAutofit fontScale="90000"/>
          </a:bodyPr>
          <a:lstStyle/>
          <a:p>
            <a:r>
              <a:rPr lang="et-EE" b="1" dirty="0" err="1"/>
              <a:t>Integration</a:t>
            </a:r>
            <a:r>
              <a:rPr lang="et-EE" b="1" dirty="0"/>
              <a:t> and </a:t>
            </a:r>
            <a:r>
              <a:rPr lang="et-EE" b="1" dirty="0" err="1"/>
              <a:t>ethnic</a:t>
            </a:r>
            <a:r>
              <a:rPr lang="et-EE" b="1" dirty="0"/>
              <a:t> </a:t>
            </a:r>
            <a:r>
              <a:rPr lang="et-EE" b="1" dirty="0" err="1"/>
              <a:t>cohesion</a:t>
            </a:r>
            <a:r>
              <a:rPr lang="et-EE" b="1" dirty="0"/>
              <a:t> of </a:t>
            </a:r>
            <a:br>
              <a:rPr lang="en-US" b="1" dirty="0"/>
            </a:br>
            <a:r>
              <a:rPr lang="et-EE" b="1" dirty="0" err="1"/>
              <a:t>the</a:t>
            </a:r>
            <a:r>
              <a:rPr lang="et-EE" b="1" dirty="0"/>
              <a:t> Estonian </a:t>
            </a:r>
            <a:r>
              <a:rPr lang="et-EE" b="1" dirty="0" err="1"/>
              <a:t>society</a:t>
            </a:r>
            <a:br>
              <a:rPr lang="et-EE" dirty="0"/>
            </a:br>
            <a:endParaRPr lang="et-EE" dirty="0"/>
          </a:p>
        </p:txBody>
      </p:sp>
      <p:sp>
        <p:nvSpPr>
          <p:cNvPr id="3" name="Content Placeholder 2">
            <a:extLst>
              <a:ext uri="{FF2B5EF4-FFF2-40B4-BE49-F238E27FC236}">
                <a16:creationId xmlns:a16="http://schemas.microsoft.com/office/drawing/2014/main" id="{FE80FEDB-5E25-4138-B8C6-11D427BF50A4}"/>
              </a:ext>
            </a:extLst>
          </p:cNvPr>
          <p:cNvSpPr>
            <a:spLocks noGrp="1"/>
          </p:cNvSpPr>
          <p:nvPr>
            <p:ph idx="1"/>
          </p:nvPr>
        </p:nvSpPr>
        <p:spPr/>
        <p:txBody>
          <a:bodyPr/>
          <a:lstStyle/>
          <a:p>
            <a:r>
              <a:rPr lang="et-EE" dirty="0"/>
              <a:t>Estonia </a:t>
            </a:r>
            <a:r>
              <a:rPr lang="et-EE" dirty="0" err="1"/>
              <a:t>has</a:t>
            </a:r>
            <a:r>
              <a:rPr lang="et-EE" dirty="0"/>
              <a:t> </a:t>
            </a:r>
            <a:r>
              <a:rPr lang="et-EE" dirty="0" err="1"/>
              <a:t>largely</a:t>
            </a:r>
            <a:r>
              <a:rPr lang="et-EE" dirty="0"/>
              <a:t> </a:t>
            </a:r>
            <a:r>
              <a:rPr lang="et-EE" dirty="0" err="1"/>
              <a:t>managed</a:t>
            </a:r>
            <a:r>
              <a:rPr lang="et-EE" dirty="0"/>
              <a:t> </a:t>
            </a:r>
            <a:r>
              <a:rPr lang="et-EE" dirty="0" err="1"/>
              <a:t>to</a:t>
            </a:r>
            <a:r>
              <a:rPr lang="et-EE" dirty="0"/>
              <a:t> </a:t>
            </a:r>
            <a:r>
              <a:rPr lang="et-EE" dirty="0" err="1"/>
              <a:t>avoid</a:t>
            </a:r>
            <a:r>
              <a:rPr lang="et-EE" dirty="0"/>
              <a:t> </a:t>
            </a:r>
            <a:r>
              <a:rPr lang="et-EE" dirty="0" err="1"/>
              <a:t>violent</a:t>
            </a:r>
            <a:r>
              <a:rPr lang="et-EE" dirty="0"/>
              <a:t>, </a:t>
            </a:r>
            <a:r>
              <a:rPr lang="et-EE" dirty="0" err="1"/>
              <a:t>ethnicity-based</a:t>
            </a:r>
            <a:r>
              <a:rPr lang="et-EE" dirty="0"/>
              <a:t> </a:t>
            </a:r>
            <a:r>
              <a:rPr lang="et-EE" dirty="0" err="1"/>
              <a:t>manifestations</a:t>
            </a:r>
            <a:r>
              <a:rPr lang="et-EE" dirty="0"/>
              <a:t>, </a:t>
            </a:r>
            <a:r>
              <a:rPr lang="et-EE" dirty="0" err="1"/>
              <a:t>with</a:t>
            </a:r>
            <a:r>
              <a:rPr lang="et-EE" dirty="0"/>
              <a:t> </a:t>
            </a:r>
            <a:r>
              <a:rPr lang="et-EE" dirty="0" err="1"/>
              <a:t>the</a:t>
            </a:r>
            <a:r>
              <a:rPr lang="et-EE" dirty="0"/>
              <a:t> </a:t>
            </a:r>
            <a:r>
              <a:rPr lang="et-EE" dirty="0" err="1"/>
              <a:t>exception</a:t>
            </a:r>
            <a:r>
              <a:rPr lang="et-EE" dirty="0"/>
              <a:t> of </a:t>
            </a:r>
            <a:r>
              <a:rPr lang="et-EE" dirty="0" err="1">
                <a:solidFill>
                  <a:schemeClr val="bg1"/>
                </a:solidFill>
              </a:rPr>
              <a:t>the</a:t>
            </a:r>
            <a:r>
              <a:rPr lang="et-EE" dirty="0">
                <a:solidFill>
                  <a:schemeClr val="bg1"/>
                </a:solidFill>
              </a:rPr>
              <a:t> 2007 </a:t>
            </a:r>
            <a:r>
              <a:rPr lang="et-EE" dirty="0" err="1">
                <a:solidFill>
                  <a:schemeClr val="bg1"/>
                </a:solidFill>
              </a:rPr>
              <a:t>Bronze</a:t>
            </a:r>
            <a:r>
              <a:rPr lang="et-EE" dirty="0">
                <a:solidFill>
                  <a:schemeClr val="bg1"/>
                </a:solidFill>
              </a:rPr>
              <a:t> </a:t>
            </a:r>
            <a:r>
              <a:rPr lang="en-US" dirty="0">
                <a:solidFill>
                  <a:schemeClr val="bg1"/>
                </a:solidFill>
              </a:rPr>
              <a:t>S</a:t>
            </a:r>
            <a:r>
              <a:rPr lang="et-EE" dirty="0" err="1">
                <a:solidFill>
                  <a:schemeClr val="bg1"/>
                </a:solidFill>
              </a:rPr>
              <a:t>old</a:t>
            </a:r>
            <a:r>
              <a:rPr lang="en-US" dirty="0" err="1">
                <a:solidFill>
                  <a:schemeClr val="bg1"/>
                </a:solidFill>
              </a:rPr>
              <a:t>i</a:t>
            </a:r>
            <a:r>
              <a:rPr lang="et-EE" dirty="0" err="1">
                <a:solidFill>
                  <a:schemeClr val="bg1"/>
                </a:solidFill>
              </a:rPr>
              <a:t>er</a:t>
            </a:r>
            <a:r>
              <a:rPr lang="et-EE" dirty="0">
                <a:solidFill>
                  <a:schemeClr val="bg1"/>
                </a:solidFill>
              </a:rPr>
              <a:t> </a:t>
            </a:r>
            <a:r>
              <a:rPr lang="et-EE" dirty="0" err="1">
                <a:solidFill>
                  <a:schemeClr val="bg1"/>
                </a:solidFill>
              </a:rPr>
              <a:t>events</a:t>
            </a:r>
            <a:r>
              <a:rPr lang="et-EE" dirty="0"/>
              <a:t>. </a:t>
            </a:r>
          </a:p>
          <a:p>
            <a:r>
              <a:rPr lang="et-EE" dirty="0"/>
              <a:t>The </a:t>
            </a:r>
            <a:r>
              <a:rPr lang="et-EE" b="1" dirty="0" err="1"/>
              <a:t>Bronze</a:t>
            </a:r>
            <a:r>
              <a:rPr lang="et-EE" b="1" dirty="0"/>
              <a:t> </a:t>
            </a:r>
            <a:r>
              <a:rPr lang="et-EE" b="1" dirty="0" err="1"/>
              <a:t>Night</a:t>
            </a:r>
            <a:r>
              <a:rPr lang="et-EE" dirty="0"/>
              <a:t> (</a:t>
            </a:r>
            <a:r>
              <a:rPr lang="et-EE" i="1" dirty="0" err="1"/>
              <a:t>Pronksiöö</a:t>
            </a:r>
            <a:r>
              <a:rPr lang="et-EE" dirty="0"/>
              <a:t>), </a:t>
            </a:r>
            <a:r>
              <a:rPr lang="et-EE" dirty="0" err="1"/>
              <a:t>also</a:t>
            </a:r>
            <a:r>
              <a:rPr lang="et-EE" dirty="0"/>
              <a:t> </a:t>
            </a:r>
            <a:r>
              <a:rPr lang="et-EE" dirty="0" err="1"/>
              <a:t>known</a:t>
            </a:r>
            <a:r>
              <a:rPr lang="et-EE" dirty="0"/>
              <a:t> as </a:t>
            </a:r>
            <a:r>
              <a:rPr lang="et-EE" dirty="0" err="1"/>
              <a:t>the</a:t>
            </a:r>
            <a:r>
              <a:rPr lang="et-EE" dirty="0"/>
              <a:t> </a:t>
            </a:r>
            <a:r>
              <a:rPr lang="et-EE" b="1" dirty="0" err="1"/>
              <a:t>April</a:t>
            </a:r>
            <a:r>
              <a:rPr lang="et-EE" b="1" dirty="0"/>
              <a:t> </a:t>
            </a:r>
            <a:r>
              <a:rPr lang="et-EE" b="1" dirty="0" err="1"/>
              <a:t>Unrest</a:t>
            </a:r>
            <a:r>
              <a:rPr lang="et-EE" dirty="0"/>
              <a:t> (</a:t>
            </a:r>
            <a:r>
              <a:rPr lang="et-EE" i="1" dirty="0"/>
              <a:t>Aprillirahutused</a:t>
            </a:r>
            <a:r>
              <a:rPr lang="et-EE" dirty="0"/>
              <a:t>) and </a:t>
            </a:r>
            <a:r>
              <a:rPr lang="et-EE" b="1" dirty="0" err="1"/>
              <a:t>April</a:t>
            </a:r>
            <a:r>
              <a:rPr lang="et-EE" b="1" dirty="0"/>
              <a:t> Events</a:t>
            </a:r>
            <a:r>
              <a:rPr lang="et-EE" dirty="0"/>
              <a:t> (</a:t>
            </a:r>
            <a:r>
              <a:rPr lang="et-EE" i="1" dirty="0"/>
              <a:t>Aprillisündmused</a:t>
            </a:r>
            <a:r>
              <a:rPr lang="et-EE" dirty="0"/>
              <a:t>), </a:t>
            </a:r>
            <a:r>
              <a:rPr lang="et-EE" dirty="0" err="1"/>
              <a:t>is</a:t>
            </a:r>
            <a:r>
              <a:rPr lang="et-EE" dirty="0"/>
              <a:t> </a:t>
            </a:r>
            <a:r>
              <a:rPr lang="et-EE" dirty="0" err="1"/>
              <a:t>the</a:t>
            </a:r>
            <a:r>
              <a:rPr lang="et-EE" dirty="0"/>
              <a:t> </a:t>
            </a:r>
            <a:r>
              <a:rPr lang="et-EE" dirty="0" err="1"/>
              <a:t>controversy</a:t>
            </a:r>
            <a:r>
              <a:rPr lang="et-EE" dirty="0"/>
              <a:t> and </a:t>
            </a:r>
            <a:r>
              <a:rPr lang="et-EE" dirty="0" err="1"/>
              <a:t>riots</a:t>
            </a:r>
            <a:r>
              <a:rPr lang="et-EE" dirty="0"/>
              <a:t> in Estonia </a:t>
            </a:r>
            <a:r>
              <a:rPr lang="et-EE" dirty="0" err="1"/>
              <a:t>surrounding</a:t>
            </a:r>
            <a:r>
              <a:rPr lang="et-EE" dirty="0"/>
              <a:t> </a:t>
            </a:r>
            <a:r>
              <a:rPr lang="et-EE" dirty="0" err="1"/>
              <a:t>the</a:t>
            </a:r>
            <a:r>
              <a:rPr lang="et-EE" dirty="0"/>
              <a:t> 2007 </a:t>
            </a:r>
            <a:r>
              <a:rPr lang="et-EE" dirty="0" err="1"/>
              <a:t>relocation</a:t>
            </a:r>
            <a:r>
              <a:rPr lang="et-EE" dirty="0"/>
              <a:t> of </a:t>
            </a:r>
            <a:r>
              <a:rPr lang="et-EE" dirty="0" err="1"/>
              <a:t>the</a:t>
            </a:r>
            <a:r>
              <a:rPr lang="et-EE" dirty="0"/>
              <a:t> </a:t>
            </a:r>
            <a:r>
              <a:rPr lang="et-EE" dirty="0" err="1"/>
              <a:t>Bronze</a:t>
            </a:r>
            <a:r>
              <a:rPr lang="et-EE" dirty="0"/>
              <a:t> </a:t>
            </a:r>
            <a:r>
              <a:rPr lang="et-EE" dirty="0" err="1"/>
              <a:t>Soldier</a:t>
            </a:r>
            <a:r>
              <a:rPr lang="et-EE" dirty="0"/>
              <a:t> of Tallinn, </a:t>
            </a:r>
            <a:r>
              <a:rPr lang="et-EE" dirty="0" err="1"/>
              <a:t>the</a:t>
            </a:r>
            <a:r>
              <a:rPr lang="et-EE" dirty="0"/>
              <a:t> </a:t>
            </a:r>
            <a:r>
              <a:rPr lang="et-EE" dirty="0" err="1"/>
              <a:t>Soviet</a:t>
            </a:r>
            <a:r>
              <a:rPr lang="et-EE" dirty="0"/>
              <a:t> World </a:t>
            </a:r>
            <a:r>
              <a:rPr lang="et-EE" dirty="0" err="1"/>
              <a:t>War</a:t>
            </a:r>
            <a:r>
              <a:rPr lang="et-EE" dirty="0"/>
              <a:t> II </a:t>
            </a:r>
            <a:r>
              <a:rPr lang="et-EE" dirty="0" err="1"/>
              <a:t>memorial</a:t>
            </a:r>
            <a:r>
              <a:rPr lang="et-EE" dirty="0"/>
              <a:t> in Tallinn. </a:t>
            </a:r>
            <a:endParaRPr lang="en-US" dirty="0"/>
          </a:p>
          <a:p>
            <a:r>
              <a:rPr lang="et-EE" dirty="0" err="1"/>
              <a:t>Many</a:t>
            </a:r>
            <a:r>
              <a:rPr lang="et-EE" dirty="0"/>
              <a:t> </a:t>
            </a:r>
            <a:r>
              <a:rPr lang="et-EE" dirty="0" err="1"/>
              <a:t>ethnic</a:t>
            </a:r>
            <a:r>
              <a:rPr lang="et-EE" dirty="0"/>
              <a:t> </a:t>
            </a:r>
            <a:r>
              <a:rPr lang="et-EE" dirty="0" err="1"/>
              <a:t>Estonians</a:t>
            </a:r>
            <a:r>
              <a:rPr lang="et-EE" dirty="0"/>
              <a:t> </a:t>
            </a:r>
            <a:r>
              <a:rPr lang="et-EE" dirty="0" err="1"/>
              <a:t>considered</a:t>
            </a:r>
            <a:r>
              <a:rPr lang="et-EE" dirty="0"/>
              <a:t> </a:t>
            </a:r>
            <a:r>
              <a:rPr lang="et-EE" dirty="0" err="1"/>
              <a:t>the</a:t>
            </a:r>
            <a:r>
              <a:rPr lang="et-EE" dirty="0"/>
              <a:t> </a:t>
            </a:r>
            <a:r>
              <a:rPr lang="et-EE" dirty="0" err="1"/>
              <a:t>Bronze</a:t>
            </a:r>
            <a:r>
              <a:rPr lang="et-EE" dirty="0"/>
              <a:t> </a:t>
            </a:r>
            <a:r>
              <a:rPr lang="et-EE" dirty="0" err="1"/>
              <a:t>Soldier</a:t>
            </a:r>
            <a:r>
              <a:rPr lang="et-EE" dirty="0"/>
              <a:t> in </a:t>
            </a:r>
            <a:r>
              <a:rPr lang="et-EE" dirty="0" err="1"/>
              <a:t>the</a:t>
            </a:r>
            <a:r>
              <a:rPr lang="et-EE" dirty="0"/>
              <a:t> </a:t>
            </a:r>
            <a:r>
              <a:rPr lang="et-EE" dirty="0" err="1"/>
              <a:t>city</a:t>
            </a:r>
            <a:r>
              <a:rPr lang="et-EE" dirty="0"/>
              <a:t> </a:t>
            </a:r>
            <a:r>
              <a:rPr lang="et-EE" dirty="0" err="1"/>
              <a:t>centre</a:t>
            </a:r>
            <a:r>
              <a:rPr lang="et-EE" dirty="0"/>
              <a:t> a </a:t>
            </a:r>
            <a:r>
              <a:rPr lang="et-EE" dirty="0" err="1"/>
              <a:t>symbol</a:t>
            </a:r>
            <a:r>
              <a:rPr lang="et-EE" dirty="0"/>
              <a:t> of </a:t>
            </a:r>
            <a:r>
              <a:rPr lang="et-EE" dirty="0" err="1"/>
              <a:t>Soviet</a:t>
            </a:r>
            <a:r>
              <a:rPr lang="et-EE" dirty="0"/>
              <a:t> </a:t>
            </a:r>
            <a:r>
              <a:rPr lang="et-EE" dirty="0" err="1"/>
              <a:t>occupation</a:t>
            </a:r>
            <a:r>
              <a:rPr lang="et-EE" dirty="0"/>
              <a:t> and </a:t>
            </a:r>
            <a:r>
              <a:rPr lang="et-EE" dirty="0" err="1"/>
              <a:t>repression</a:t>
            </a:r>
            <a:r>
              <a:rPr lang="et-EE" dirty="0"/>
              <a:t>. At </a:t>
            </a:r>
            <a:r>
              <a:rPr lang="et-EE" dirty="0" err="1"/>
              <a:t>the</a:t>
            </a:r>
            <a:r>
              <a:rPr lang="et-EE" dirty="0"/>
              <a:t> </a:t>
            </a:r>
            <a:r>
              <a:rPr lang="et-EE" dirty="0" err="1"/>
              <a:t>same</a:t>
            </a:r>
            <a:r>
              <a:rPr lang="et-EE" dirty="0"/>
              <a:t> </a:t>
            </a:r>
            <a:r>
              <a:rPr lang="et-EE" dirty="0" err="1"/>
              <a:t>time</a:t>
            </a:r>
            <a:r>
              <a:rPr lang="et-EE" dirty="0"/>
              <a:t> </a:t>
            </a:r>
            <a:r>
              <a:rPr lang="et-EE" dirty="0" err="1"/>
              <a:t>the</a:t>
            </a:r>
            <a:r>
              <a:rPr lang="et-EE" dirty="0"/>
              <a:t> monument </a:t>
            </a:r>
            <a:r>
              <a:rPr lang="et-EE" dirty="0" err="1"/>
              <a:t>has</a:t>
            </a:r>
            <a:r>
              <a:rPr lang="en-US" dirty="0"/>
              <a:t> a</a:t>
            </a:r>
            <a:r>
              <a:rPr lang="et-EE" dirty="0"/>
              <a:t> </a:t>
            </a:r>
            <a:r>
              <a:rPr lang="et-EE" dirty="0" err="1"/>
              <a:t>significant</a:t>
            </a:r>
            <a:r>
              <a:rPr lang="et-EE" dirty="0"/>
              <a:t> </a:t>
            </a:r>
            <a:r>
              <a:rPr lang="et-EE" dirty="0" err="1"/>
              <a:t>symbolic</a:t>
            </a:r>
            <a:r>
              <a:rPr lang="et-EE" dirty="0"/>
              <a:t> </a:t>
            </a:r>
            <a:r>
              <a:rPr lang="et-EE" dirty="0" err="1"/>
              <a:t>value</a:t>
            </a:r>
            <a:r>
              <a:rPr lang="et-EE" dirty="0"/>
              <a:t> </a:t>
            </a:r>
            <a:r>
              <a:rPr lang="et-EE" dirty="0" err="1"/>
              <a:t>to</a:t>
            </a:r>
            <a:r>
              <a:rPr lang="et-EE" dirty="0"/>
              <a:t> </a:t>
            </a:r>
            <a:r>
              <a:rPr lang="et-EE" dirty="0" err="1"/>
              <a:t>Estonia's</a:t>
            </a:r>
            <a:r>
              <a:rPr lang="et-EE" dirty="0"/>
              <a:t> </a:t>
            </a:r>
            <a:r>
              <a:rPr lang="et-EE" dirty="0" err="1"/>
              <a:t>Russian</a:t>
            </a:r>
            <a:r>
              <a:rPr lang="et-EE" dirty="0"/>
              <a:t> </a:t>
            </a:r>
            <a:r>
              <a:rPr lang="et-EE" dirty="0" err="1"/>
              <a:t>community</a:t>
            </a:r>
            <a:r>
              <a:rPr lang="et-EE" dirty="0"/>
              <a:t>, </a:t>
            </a:r>
            <a:r>
              <a:rPr lang="et-EE" dirty="0" err="1"/>
              <a:t>symbolising</a:t>
            </a:r>
            <a:r>
              <a:rPr lang="et-EE" dirty="0"/>
              <a:t> </a:t>
            </a:r>
            <a:r>
              <a:rPr lang="et-EE" dirty="0" err="1"/>
              <a:t>not</a:t>
            </a:r>
            <a:r>
              <a:rPr lang="et-EE" dirty="0"/>
              <a:t> </a:t>
            </a:r>
            <a:r>
              <a:rPr lang="et-EE" dirty="0" err="1"/>
              <a:t>only</a:t>
            </a:r>
            <a:r>
              <a:rPr lang="et-EE" dirty="0"/>
              <a:t> </a:t>
            </a:r>
            <a:r>
              <a:rPr lang="et-EE" dirty="0" err="1"/>
              <a:t>Soviet</a:t>
            </a:r>
            <a:r>
              <a:rPr lang="et-EE" dirty="0"/>
              <a:t> </a:t>
            </a:r>
            <a:r>
              <a:rPr lang="et-EE" dirty="0" err="1"/>
              <a:t>victory</a:t>
            </a:r>
            <a:r>
              <a:rPr lang="et-EE" dirty="0"/>
              <a:t> </a:t>
            </a:r>
            <a:r>
              <a:rPr lang="et-EE" dirty="0" err="1"/>
              <a:t>over</a:t>
            </a:r>
            <a:r>
              <a:rPr lang="et-EE" dirty="0"/>
              <a:t> </a:t>
            </a:r>
            <a:r>
              <a:rPr lang="et-EE" dirty="0" err="1"/>
              <a:t>Nazi</a:t>
            </a:r>
            <a:r>
              <a:rPr lang="et-EE" dirty="0"/>
              <a:t> </a:t>
            </a:r>
            <a:r>
              <a:rPr lang="et-EE" dirty="0" err="1"/>
              <a:t>Germany</a:t>
            </a:r>
            <a:r>
              <a:rPr lang="et-EE" dirty="0"/>
              <a:t> </a:t>
            </a:r>
            <a:r>
              <a:rPr lang="et-EE" dirty="0" err="1"/>
              <a:t>inWorld</a:t>
            </a:r>
            <a:r>
              <a:rPr lang="et-EE" dirty="0"/>
              <a:t> </a:t>
            </a:r>
            <a:r>
              <a:rPr lang="et-EE" dirty="0" err="1"/>
              <a:t>War</a:t>
            </a:r>
            <a:r>
              <a:rPr lang="et-EE" dirty="0"/>
              <a:t> II, </a:t>
            </a:r>
            <a:r>
              <a:rPr lang="et-EE" dirty="0" err="1"/>
              <a:t>but</a:t>
            </a:r>
            <a:r>
              <a:rPr lang="et-EE" dirty="0"/>
              <a:t> </a:t>
            </a:r>
            <a:r>
              <a:rPr lang="et-EE" dirty="0" err="1"/>
              <a:t>also</a:t>
            </a:r>
            <a:r>
              <a:rPr lang="et-EE" dirty="0"/>
              <a:t> </a:t>
            </a:r>
            <a:r>
              <a:rPr lang="et-EE" dirty="0" err="1"/>
              <a:t>their</a:t>
            </a:r>
            <a:r>
              <a:rPr lang="et-EE" dirty="0"/>
              <a:t> </a:t>
            </a:r>
            <a:r>
              <a:rPr lang="et-EE" dirty="0" err="1"/>
              <a:t>claim</a:t>
            </a:r>
            <a:r>
              <a:rPr lang="et-EE" dirty="0"/>
              <a:t> </a:t>
            </a:r>
            <a:r>
              <a:rPr lang="et-EE" dirty="0" err="1"/>
              <a:t>to</a:t>
            </a:r>
            <a:r>
              <a:rPr lang="et-EE" dirty="0"/>
              <a:t> </a:t>
            </a:r>
            <a:r>
              <a:rPr lang="et-EE" dirty="0" err="1"/>
              <a:t>equal</a:t>
            </a:r>
            <a:r>
              <a:rPr lang="et-EE" dirty="0"/>
              <a:t> </a:t>
            </a:r>
            <a:r>
              <a:rPr lang="et-EE" dirty="0" err="1"/>
              <a:t>rights</a:t>
            </a:r>
            <a:r>
              <a:rPr lang="et-EE" dirty="0"/>
              <a:t> in Estonia. </a:t>
            </a:r>
          </a:p>
          <a:p>
            <a:endParaRPr lang="et-EE" dirty="0"/>
          </a:p>
        </p:txBody>
      </p:sp>
    </p:spTree>
    <p:extLst>
      <p:ext uri="{BB962C8B-B14F-4D97-AF65-F5344CB8AC3E}">
        <p14:creationId xmlns:p14="http://schemas.microsoft.com/office/powerpoint/2010/main" val="10488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4E0D-ECBF-49FE-AAF5-23687FE60F11}"/>
              </a:ext>
            </a:extLst>
          </p:cNvPr>
          <p:cNvSpPr>
            <a:spLocks noGrp="1"/>
          </p:cNvSpPr>
          <p:nvPr>
            <p:ph type="title"/>
          </p:nvPr>
        </p:nvSpPr>
        <p:spPr/>
        <p:txBody>
          <a:bodyPr/>
          <a:lstStyle/>
          <a:p>
            <a:r>
              <a:rPr lang="en-US" dirty="0"/>
              <a:t>Bronze soldier</a:t>
            </a:r>
            <a:endParaRPr lang="et-EE" dirty="0"/>
          </a:p>
        </p:txBody>
      </p:sp>
      <p:pic>
        <p:nvPicPr>
          <p:cNvPr id="5" name="Content Placeholder 4" descr="A statue of two people standing in front of a building&#10;&#10;Description automatically generated">
            <a:extLst>
              <a:ext uri="{FF2B5EF4-FFF2-40B4-BE49-F238E27FC236}">
                <a16:creationId xmlns:a16="http://schemas.microsoft.com/office/drawing/2014/main" id="{BDF412BA-0C26-4C1D-94D5-1C58BAA98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0974" y="151353"/>
            <a:ext cx="4532797" cy="6765370"/>
          </a:xfrm>
        </p:spPr>
      </p:pic>
    </p:spTree>
    <p:extLst>
      <p:ext uri="{BB962C8B-B14F-4D97-AF65-F5344CB8AC3E}">
        <p14:creationId xmlns:p14="http://schemas.microsoft.com/office/powerpoint/2010/main" val="14293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77D4-25EA-4B09-A911-44EF27308C5A}"/>
              </a:ext>
            </a:extLst>
          </p:cNvPr>
          <p:cNvSpPr>
            <a:spLocks noGrp="1"/>
          </p:cNvSpPr>
          <p:nvPr>
            <p:ph type="title"/>
          </p:nvPr>
        </p:nvSpPr>
        <p:spPr/>
        <p:txBody>
          <a:bodyPr/>
          <a:lstStyle/>
          <a:p>
            <a:r>
              <a:rPr lang="en-US" dirty="0"/>
              <a:t>Bronze night</a:t>
            </a:r>
            <a:endParaRPr lang="et-EE" dirty="0"/>
          </a:p>
        </p:txBody>
      </p:sp>
      <p:pic>
        <p:nvPicPr>
          <p:cNvPr id="5" name="Content Placeholder 4" descr="A group of people standing in front of a crowd&#10;&#10;Description automatically generated">
            <a:extLst>
              <a:ext uri="{FF2B5EF4-FFF2-40B4-BE49-F238E27FC236}">
                <a16:creationId xmlns:a16="http://schemas.microsoft.com/office/drawing/2014/main" id="{016DEBA2-6DB6-4899-B1EB-FDC1830BD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321" y="1364244"/>
            <a:ext cx="9970678" cy="5394137"/>
          </a:xfrm>
        </p:spPr>
      </p:pic>
    </p:spTree>
    <p:extLst>
      <p:ext uri="{BB962C8B-B14F-4D97-AF65-F5344CB8AC3E}">
        <p14:creationId xmlns:p14="http://schemas.microsoft.com/office/powerpoint/2010/main" val="3413542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1859</Words>
  <Application>Microsoft Office PowerPoint</Application>
  <PresentationFormat>Breitbild</PresentationFormat>
  <Paragraphs>83</Paragraphs>
  <Slides>22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Corbel</vt:lpstr>
      <vt:lpstr>Wingdings</vt:lpstr>
      <vt:lpstr>Banded</vt:lpstr>
      <vt:lpstr>INTEGRATION AND IMMIGRATION IN ESTONIA</vt:lpstr>
      <vt:lpstr>percentage of Russians in estonia</vt:lpstr>
      <vt:lpstr>DEMOGRAPHICS AND ETHNIC GROUPS OF ESTONIA</vt:lpstr>
      <vt:lpstr>PowerPoint-Präsentation</vt:lpstr>
      <vt:lpstr>HISTORICAL BACKGROUND</vt:lpstr>
      <vt:lpstr>deportations</vt:lpstr>
      <vt:lpstr>Integration and ethnic cohesion of  the Estonian society </vt:lpstr>
      <vt:lpstr>Bronze soldier</vt:lpstr>
      <vt:lpstr>Bronze night</vt:lpstr>
      <vt:lpstr>PowerPoint-Präsentation</vt:lpstr>
      <vt:lpstr>PowerPoint-Präsentation</vt:lpstr>
      <vt:lpstr>PowerPoint-Präsentation</vt:lpstr>
      <vt:lpstr>GOOD SIGNS THOUGH…</vt:lpstr>
      <vt:lpstr>MIGRANTS/REFUGEES IN ESTONIA?</vt:lpstr>
      <vt:lpstr>Refugee center in vao, estonia</vt:lpstr>
      <vt:lpstr>DEVELOPMENT PLAN?</vt:lpstr>
      <vt:lpstr>LANGUAGE CAFÉ </vt:lpstr>
      <vt:lpstr>PowerPoint-Präsentation</vt:lpstr>
      <vt:lpstr>WHAT HAS TO BE DONE?</vt:lpstr>
      <vt:lpstr>SITUATION IN OUR SCHOOL</vt:lpstr>
      <vt:lpstr>Festival of Russian songs in our school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AND IMMIGRATION IN ESTONIA</dc:title>
  <dc:creator>Raivo Virks</dc:creator>
  <cp:lastModifiedBy>Susanne Gründler</cp:lastModifiedBy>
  <cp:revision>16</cp:revision>
  <dcterms:created xsi:type="dcterms:W3CDTF">2019-11-29T15:26:21Z</dcterms:created>
  <dcterms:modified xsi:type="dcterms:W3CDTF">2019-12-17T15:56:48Z</dcterms:modified>
</cp:coreProperties>
</file>