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71" r:id="rId2"/>
    <p:sldId id="281" r:id="rId3"/>
    <p:sldId id="279" r:id="rId4"/>
    <p:sldId id="280" r:id="rId5"/>
    <p:sldId id="261" r:id="rId6"/>
    <p:sldId id="275" r:id="rId7"/>
    <p:sldId id="277" r:id="rId8"/>
    <p:sldId id="276" r:id="rId9"/>
    <p:sldId id="278" r:id="rId10"/>
    <p:sldId id="284" r:id="rId11"/>
    <p:sldId id="273" r:id="rId12"/>
    <p:sldId id="258" r:id="rId13"/>
    <p:sldId id="262" r:id="rId14"/>
    <p:sldId id="259" r:id="rId15"/>
    <p:sldId id="260" r:id="rId16"/>
    <p:sldId id="285" r:id="rId17"/>
    <p:sldId id="256" r:id="rId18"/>
    <p:sldId id="263" r:id="rId19"/>
    <p:sldId id="264" r:id="rId20"/>
    <p:sldId id="265" r:id="rId21"/>
    <p:sldId id="286" r:id="rId22"/>
    <p:sldId id="266" r:id="rId23"/>
    <p:sldId id="272" r:id="rId24"/>
    <p:sldId id="282" r:id="rId25"/>
    <p:sldId id="257" r:id="rId26"/>
    <p:sldId id="270" r:id="rId27"/>
    <p:sldId id="267" r:id="rId28"/>
    <p:sldId id="269" r:id="rId29"/>
    <p:sldId id="283" r:id="rId30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1140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Düz Bağlayıcı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28 Başlık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tr-TR"/>
              <a:t>Asıl başlık stili için tıklatın</a:t>
            </a:r>
            <a:endParaRPr kumimoji="0" lang="en-US"/>
          </a:p>
        </p:txBody>
      </p:sp>
      <p:sp>
        <p:nvSpPr>
          <p:cNvPr id="9" name="8 Alt Başlık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tr-TR"/>
              <a:t>Asıl alt başlık stilini düzenlemek için tıklatın</a:t>
            </a:r>
            <a:endParaRPr kumimoji="0" lang="en-US"/>
          </a:p>
        </p:txBody>
      </p:sp>
      <p:sp>
        <p:nvSpPr>
          <p:cNvPr id="16" name="15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pPr/>
              <a:t>10.10.2021</a:t>
            </a:fld>
            <a:endParaRPr lang="tr-TR" dirty="0"/>
          </a:p>
        </p:txBody>
      </p:sp>
      <p:sp>
        <p:nvSpPr>
          <p:cNvPr id="2" name="1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15" name="14 Slayt Numarası Yer Tutucusu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F302176B-0E47-46AC-8F43-DAB4B8A37D06}" type="slidenum">
              <a:rPr lang="tr-TR" smtClean="0"/>
              <a:pPr/>
              <a:t>‹Nr.›</a:t>
            </a:fld>
            <a:endParaRPr lang="tr-TR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r-TR"/>
              <a:t>Asıl başlık stili için tıklatın</a:t>
            </a:r>
            <a:endParaRPr kumimoji="0" lang="en-US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tr-TR"/>
              <a:t>Asıl metin stillerini düzenlemek için tıklatın</a:t>
            </a:r>
          </a:p>
          <a:p>
            <a:pPr lvl="1" eaLnBrk="1" latinLnBrk="0" hangingPunct="1"/>
            <a:r>
              <a:rPr lang="tr-TR"/>
              <a:t>İkinci düzey</a:t>
            </a:r>
          </a:p>
          <a:p>
            <a:pPr lvl="2" eaLnBrk="1" latinLnBrk="0" hangingPunct="1"/>
            <a:r>
              <a:rPr lang="tr-TR"/>
              <a:t>Üçüncü düzey</a:t>
            </a:r>
          </a:p>
          <a:p>
            <a:pPr lvl="3" eaLnBrk="1" latinLnBrk="0" hangingPunct="1"/>
            <a:r>
              <a:rPr lang="tr-TR"/>
              <a:t>Dördüncü düzey</a:t>
            </a:r>
          </a:p>
          <a:p>
            <a:pPr lvl="4" eaLnBrk="1" latinLnBrk="0" hangingPunct="1"/>
            <a:r>
              <a:rPr lang="tr-TR"/>
              <a:t>Beşinci düzey</a:t>
            </a:r>
            <a:endParaRPr kumimoji="0" lang="en-US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pPr/>
              <a:t>10.10.2021</a:t>
            </a:fld>
            <a:endParaRPr lang="tr-TR" dirty="0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pPr/>
              <a:t>‹Nr.›</a:t>
            </a:fld>
            <a:endParaRPr lang="tr-TR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tr-TR"/>
              <a:t>Asıl başlık stili için tıklatın</a:t>
            </a:r>
            <a:endParaRPr kumimoji="0" lang="en-US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tr-TR"/>
              <a:t>Asıl metin stillerini düzenlemek için tıklatın</a:t>
            </a:r>
          </a:p>
          <a:p>
            <a:pPr lvl="1" eaLnBrk="1" latinLnBrk="0" hangingPunct="1"/>
            <a:r>
              <a:rPr lang="tr-TR"/>
              <a:t>İkinci düzey</a:t>
            </a:r>
          </a:p>
          <a:p>
            <a:pPr lvl="2" eaLnBrk="1" latinLnBrk="0" hangingPunct="1"/>
            <a:r>
              <a:rPr lang="tr-TR"/>
              <a:t>Üçüncü düzey</a:t>
            </a:r>
          </a:p>
          <a:p>
            <a:pPr lvl="3" eaLnBrk="1" latinLnBrk="0" hangingPunct="1"/>
            <a:r>
              <a:rPr lang="tr-TR"/>
              <a:t>Dördüncü düzey</a:t>
            </a:r>
          </a:p>
          <a:p>
            <a:pPr lvl="4" eaLnBrk="1" latinLnBrk="0" hangingPunct="1"/>
            <a:r>
              <a:rPr lang="tr-TR"/>
              <a:t>Beşinci düzey</a:t>
            </a:r>
            <a:endParaRPr kumimoji="0" lang="en-US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pPr/>
              <a:t>10.10.2021</a:t>
            </a:fld>
            <a:endParaRPr lang="tr-TR" dirty="0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pPr/>
              <a:t>‹Nr.›</a:t>
            </a:fld>
            <a:endParaRPr lang="tr-TR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2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r-TR"/>
              <a:t>Asıl başlık stili için tıklatın</a:t>
            </a:r>
            <a:endParaRPr kumimoji="0" lang="en-US"/>
          </a:p>
        </p:txBody>
      </p:sp>
      <p:sp>
        <p:nvSpPr>
          <p:cNvPr id="27" name="26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tr-TR"/>
              <a:t>Asıl metin stillerini düzenlemek için tıklatın</a:t>
            </a:r>
          </a:p>
          <a:p>
            <a:pPr lvl="1" eaLnBrk="1" latinLnBrk="0" hangingPunct="1"/>
            <a:r>
              <a:rPr lang="tr-TR"/>
              <a:t>İkinci düzey</a:t>
            </a:r>
          </a:p>
          <a:p>
            <a:pPr lvl="2" eaLnBrk="1" latinLnBrk="0" hangingPunct="1"/>
            <a:r>
              <a:rPr lang="tr-TR"/>
              <a:t>Üçüncü düzey</a:t>
            </a:r>
          </a:p>
          <a:p>
            <a:pPr lvl="3" eaLnBrk="1" latinLnBrk="0" hangingPunct="1"/>
            <a:r>
              <a:rPr lang="tr-TR"/>
              <a:t>Dördüncü düzey</a:t>
            </a:r>
          </a:p>
          <a:p>
            <a:pPr lvl="4" eaLnBrk="1" latinLnBrk="0" hangingPunct="1"/>
            <a:r>
              <a:rPr lang="tr-TR"/>
              <a:t>Beşinci düzey</a:t>
            </a:r>
            <a:endParaRPr kumimoji="0" lang="en-US"/>
          </a:p>
        </p:txBody>
      </p:sp>
      <p:sp>
        <p:nvSpPr>
          <p:cNvPr id="25" name="2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pPr/>
              <a:t>10.10.2021</a:t>
            </a:fld>
            <a:endParaRPr lang="tr-TR" dirty="0"/>
          </a:p>
        </p:txBody>
      </p:sp>
      <p:sp>
        <p:nvSpPr>
          <p:cNvPr id="19" name="18 Altbilgi Yer Tutucusu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tr-TR" dirty="0"/>
          </a:p>
        </p:txBody>
      </p:sp>
      <p:sp>
        <p:nvSpPr>
          <p:cNvPr id="16" name="15 Slayt Numarası Yer Tutucusu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F302176B-0E47-46AC-8F43-DAB4B8A37D06}" type="slidenum">
              <a:rPr lang="tr-TR" smtClean="0"/>
              <a:pPr/>
              <a:t>‹Nr.›</a:t>
            </a:fld>
            <a:endParaRPr lang="tr-TR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Bölüm Üstbilgisi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Düz Bağlayıcı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5 Metin Yer Tutucusu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tr-TR"/>
              <a:t>Asıl metin stillerini düzenlemek için tıklatın</a:t>
            </a:r>
          </a:p>
        </p:txBody>
      </p:sp>
      <p:sp>
        <p:nvSpPr>
          <p:cNvPr id="19" name="18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pPr/>
              <a:t>10.10.2021</a:t>
            </a:fld>
            <a:endParaRPr lang="tr-TR" dirty="0"/>
          </a:p>
        </p:txBody>
      </p:sp>
      <p:sp>
        <p:nvSpPr>
          <p:cNvPr id="11" name="10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16" name="1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pPr/>
              <a:t>‹Nr.›</a:t>
            </a:fld>
            <a:endParaRPr lang="tr-TR" dirty="0"/>
          </a:p>
        </p:txBody>
      </p:sp>
      <p:sp>
        <p:nvSpPr>
          <p:cNvPr id="8" name="7 Başlık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tr-TR"/>
              <a:t>Asıl başlık stili için tıklatın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19 Başlık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tr-TR"/>
              <a:t>Asıl başlık stili için tıklatın</a:t>
            </a:r>
            <a:endParaRPr kumimoji="0" lang="en-US"/>
          </a:p>
        </p:txBody>
      </p:sp>
      <p:sp>
        <p:nvSpPr>
          <p:cNvPr id="14" name="13 İçerik Yer Tutucusu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tr-TR"/>
              <a:t>Asıl metin stillerini düzenlemek için tıklatın</a:t>
            </a:r>
          </a:p>
          <a:p>
            <a:pPr lvl="1" eaLnBrk="1" latinLnBrk="0" hangingPunct="1"/>
            <a:r>
              <a:rPr lang="tr-TR"/>
              <a:t>İkinci düzey</a:t>
            </a:r>
          </a:p>
          <a:p>
            <a:pPr lvl="2" eaLnBrk="1" latinLnBrk="0" hangingPunct="1"/>
            <a:r>
              <a:rPr lang="tr-TR"/>
              <a:t>Üçüncü düzey</a:t>
            </a:r>
          </a:p>
          <a:p>
            <a:pPr lvl="3" eaLnBrk="1" latinLnBrk="0" hangingPunct="1"/>
            <a:r>
              <a:rPr lang="tr-TR"/>
              <a:t>Dördüncü düzey</a:t>
            </a:r>
          </a:p>
          <a:p>
            <a:pPr lvl="4" eaLnBrk="1" latinLnBrk="0" hangingPunct="1"/>
            <a:r>
              <a:rPr lang="tr-TR"/>
              <a:t>Beşinci düzey</a:t>
            </a:r>
            <a:endParaRPr kumimoji="0" lang="en-US"/>
          </a:p>
        </p:txBody>
      </p:sp>
      <p:sp>
        <p:nvSpPr>
          <p:cNvPr id="13" name="12 İçerik Yer Tutucusu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tr-TR"/>
              <a:t>Asıl metin stillerini düzenlemek için tıklatın</a:t>
            </a:r>
          </a:p>
          <a:p>
            <a:pPr lvl="1" eaLnBrk="1" latinLnBrk="0" hangingPunct="1"/>
            <a:r>
              <a:rPr lang="tr-TR"/>
              <a:t>İkinci düzey</a:t>
            </a:r>
          </a:p>
          <a:p>
            <a:pPr lvl="2" eaLnBrk="1" latinLnBrk="0" hangingPunct="1"/>
            <a:r>
              <a:rPr lang="tr-TR"/>
              <a:t>Üçüncü düzey</a:t>
            </a:r>
          </a:p>
          <a:p>
            <a:pPr lvl="3" eaLnBrk="1" latinLnBrk="0" hangingPunct="1"/>
            <a:r>
              <a:rPr lang="tr-TR"/>
              <a:t>Dördüncü düzey</a:t>
            </a:r>
          </a:p>
          <a:p>
            <a:pPr lvl="4" eaLnBrk="1" latinLnBrk="0" hangingPunct="1"/>
            <a:r>
              <a:rPr lang="tr-TR"/>
              <a:t>Beşinci düzey</a:t>
            </a:r>
            <a:endParaRPr kumimoji="0" lang="en-US"/>
          </a:p>
        </p:txBody>
      </p:sp>
      <p:sp>
        <p:nvSpPr>
          <p:cNvPr id="21" name="20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pPr/>
              <a:t>10.10.2021</a:t>
            </a:fld>
            <a:endParaRPr lang="tr-TR" dirty="0"/>
          </a:p>
        </p:txBody>
      </p:sp>
      <p:sp>
        <p:nvSpPr>
          <p:cNvPr id="10" name="9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31" name="30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pPr/>
              <a:t>‹Nr.›</a:t>
            </a:fld>
            <a:endParaRPr lang="tr-TR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28 Başlık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tr-TR"/>
              <a:t>Asıl başlık stili için tıklatın</a:t>
            </a:r>
            <a:endParaRPr kumimoji="0" lang="en-US"/>
          </a:p>
        </p:txBody>
      </p:sp>
      <p:sp>
        <p:nvSpPr>
          <p:cNvPr id="13" name="12 Metin Yer Tutucusu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tr-TR"/>
              <a:t>Asıl metin stillerini düzenlemek için tıklatın</a:t>
            </a:r>
          </a:p>
        </p:txBody>
      </p:sp>
      <p:sp>
        <p:nvSpPr>
          <p:cNvPr id="25" name="24 Metin Yer Tutucusu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tr-TR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tr-TR"/>
              <a:t>Asıl metin stillerini düzenlemek için tıklatın</a:t>
            </a:r>
          </a:p>
          <a:p>
            <a:pPr lvl="1" eaLnBrk="1" latinLnBrk="0" hangingPunct="1"/>
            <a:r>
              <a:rPr lang="tr-TR"/>
              <a:t>İkinci düzey</a:t>
            </a:r>
          </a:p>
          <a:p>
            <a:pPr lvl="2" eaLnBrk="1" latinLnBrk="0" hangingPunct="1"/>
            <a:r>
              <a:rPr lang="tr-TR"/>
              <a:t>Üçüncü düzey</a:t>
            </a:r>
          </a:p>
          <a:p>
            <a:pPr lvl="3" eaLnBrk="1" latinLnBrk="0" hangingPunct="1"/>
            <a:r>
              <a:rPr lang="tr-TR"/>
              <a:t>Dördüncü düzey</a:t>
            </a:r>
          </a:p>
          <a:p>
            <a:pPr lvl="4" eaLnBrk="1" latinLnBrk="0" hangingPunct="1"/>
            <a:r>
              <a:rPr lang="tr-TR"/>
              <a:t>Beşinci düzey</a:t>
            </a:r>
            <a:endParaRPr kumimoji="0" lang="en-US"/>
          </a:p>
        </p:txBody>
      </p:sp>
      <p:sp>
        <p:nvSpPr>
          <p:cNvPr id="28" name="27 İçerik Yer Tutucusu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tr-TR"/>
              <a:t>Asıl metin stillerini düzenlemek için tıklatın</a:t>
            </a:r>
          </a:p>
          <a:p>
            <a:pPr lvl="1" eaLnBrk="1" latinLnBrk="0" hangingPunct="1"/>
            <a:r>
              <a:rPr lang="tr-TR"/>
              <a:t>İkinci düzey</a:t>
            </a:r>
          </a:p>
          <a:p>
            <a:pPr lvl="2" eaLnBrk="1" latinLnBrk="0" hangingPunct="1"/>
            <a:r>
              <a:rPr lang="tr-TR"/>
              <a:t>Üçüncü düzey</a:t>
            </a:r>
          </a:p>
          <a:p>
            <a:pPr lvl="3" eaLnBrk="1" latinLnBrk="0" hangingPunct="1"/>
            <a:r>
              <a:rPr lang="tr-TR"/>
              <a:t>Dördüncü düzey</a:t>
            </a:r>
          </a:p>
          <a:p>
            <a:pPr lvl="4" eaLnBrk="1" latinLnBrk="0" hangingPunct="1"/>
            <a:r>
              <a:rPr lang="tr-TR"/>
              <a:t>Beşinci düzey</a:t>
            </a:r>
            <a:endParaRPr kumimoji="0" lang="en-US"/>
          </a:p>
        </p:txBody>
      </p:sp>
      <p:sp>
        <p:nvSpPr>
          <p:cNvPr id="10" name="9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pPr/>
              <a:t>10.10.2021</a:t>
            </a:fld>
            <a:endParaRPr lang="tr-TR" dirty="0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F302176B-0E47-46AC-8F43-DAB4B8A37D06}" type="slidenum">
              <a:rPr lang="tr-TR" smtClean="0"/>
              <a:pPr/>
              <a:t>‹Nr.›</a:t>
            </a:fld>
            <a:endParaRPr lang="tr-TR" dirty="0"/>
          </a:p>
        </p:txBody>
      </p:sp>
      <p:sp>
        <p:nvSpPr>
          <p:cNvPr id="11" name="10 Düz Bağlayıcı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29 Başlık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tr-TR"/>
              <a:t>Asıl başlık stili için tıklatın</a:t>
            </a:r>
            <a:endParaRPr kumimoji="0" lang="en-US"/>
          </a:p>
        </p:txBody>
      </p:sp>
      <p:sp>
        <p:nvSpPr>
          <p:cNvPr id="12" name="11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pPr/>
              <a:t>10.10.2021</a:t>
            </a:fld>
            <a:endParaRPr lang="tr-TR" dirty="0"/>
          </a:p>
        </p:txBody>
      </p:sp>
      <p:sp>
        <p:nvSpPr>
          <p:cNvPr id="21" name="20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pPr/>
              <a:t>‹Nr.›</a:t>
            </a:fld>
            <a:endParaRPr lang="tr-TR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pPr/>
              <a:t>10.10.2021</a:t>
            </a:fld>
            <a:endParaRPr lang="tr-TR" dirty="0"/>
          </a:p>
        </p:txBody>
      </p:sp>
      <p:sp>
        <p:nvSpPr>
          <p:cNvPr id="24" name="23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pPr/>
              <a:t>‹Nr.›</a:t>
            </a:fld>
            <a:endParaRPr lang="tr-TR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Düz Bağlayıcı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11 Başlık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tr-TR"/>
              <a:t>Asıl başlık stili için tıklatın</a:t>
            </a:r>
            <a:endParaRPr kumimoji="0" lang="en-US"/>
          </a:p>
        </p:txBody>
      </p:sp>
      <p:sp>
        <p:nvSpPr>
          <p:cNvPr id="26" name="25 Metin Yer Tutucusu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tr-TR"/>
              <a:t>Asıl metin stillerini düzenlemek için tıklatın</a:t>
            </a:r>
          </a:p>
        </p:txBody>
      </p:sp>
      <p:sp>
        <p:nvSpPr>
          <p:cNvPr id="14" name="13 İçerik Yer Tutucusu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tr-TR"/>
              <a:t>Asıl metin stillerini düzenlemek için tıklatın</a:t>
            </a:r>
          </a:p>
          <a:p>
            <a:pPr lvl="1" eaLnBrk="1" latinLnBrk="0" hangingPunct="1"/>
            <a:r>
              <a:rPr lang="tr-TR"/>
              <a:t>İkinci düzey</a:t>
            </a:r>
          </a:p>
          <a:p>
            <a:pPr lvl="2" eaLnBrk="1" latinLnBrk="0" hangingPunct="1"/>
            <a:r>
              <a:rPr lang="tr-TR"/>
              <a:t>Üçüncü düzey</a:t>
            </a:r>
          </a:p>
          <a:p>
            <a:pPr lvl="3" eaLnBrk="1" latinLnBrk="0" hangingPunct="1"/>
            <a:r>
              <a:rPr lang="tr-TR"/>
              <a:t>Dördüncü düzey</a:t>
            </a:r>
          </a:p>
          <a:p>
            <a:pPr lvl="4" eaLnBrk="1" latinLnBrk="0" hangingPunct="1"/>
            <a:r>
              <a:rPr lang="tr-TR"/>
              <a:t>Beşinci düzey</a:t>
            </a:r>
            <a:endParaRPr kumimoji="0" lang="en-US"/>
          </a:p>
        </p:txBody>
      </p:sp>
      <p:sp>
        <p:nvSpPr>
          <p:cNvPr id="25" name="2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pPr/>
              <a:t>10.10.2021</a:t>
            </a:fld>
            <a:endParaRPr lang="tr-TR" dirty="0"/>
          </a:p>
        </p:txBody>
      </p:sp>
      <p:sp>
        <p:nvSpPr>
          <p:cNvPr id="29" name="28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pPr/>
              <a:t>‹Nr.›</a:t>
            </a:fld>
            <a:endParaRPr lang="tr-TR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12 Resim Yer Tutucusu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tr-TR"/>
              <a:t>Resim eklemek için simgeyi tıklatın</a:t>
            </a:r>
            <a:endParaRPr kumimoji="0" lang="en-US" dirty="0"/>
          </a:p>
        </p:txBody>
      </p:sp>
      <p:sp>
        <p:nvSpPr>
          <p:cNvPr id="7" name="6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pPr/>
              <a:t>10.10.2021</a:t>
            </a:fld>
            <a:endParaRPr lang="tr-TR" dirty="0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31" name="30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pPr/>
              <a:t>‹Nr.›</a:t>
            </a:fld>
            <a:endParaRPr lang="tr-TR" dirty="0"/>
          </a:p>
        </p:txBody>
      </p:sp>
      <p:sp>
        <p:nvSpPr>
          <p:cNvPr id="17" name="16 Başlık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tr-TR"/>
              <a:t>Asıl başlık stili için tıklatın</a:t>
            </a:r>
            <a:endParaRPr kumimoji="0" lang="en-US"/>
          </a:p>
        </p:txBody>
      </p:sp>
      <p:sp>
        <p:nvSpPr>
          <p:cNvPr id="26" name="25 Metin Yer Tutucusu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tr-TR"/>
              <a:t>Asıl metin stillerini düzenlemek için tıklatın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Düz Bağlayıcı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7 Metin Yer Tutucusu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tr-TR"/>
              <a:t>Asıl metin stillerini düzenlemek için tıklatın</a:t>
            </a:r>
          </a:p>
          <a:p>
            <a:pPr lvl="1" eaLnBrk="1" latinLnBrk="0" hangingPunct="1"/>
            <a:r>
              <a:rPr kumimoji="0" lang="tr-TR"/>
              <a:t>İkinci düzey</a:t>
            </a:r>
          </a:p>
          <a:p>
            <a:pPr lvl="2" eaLnBrk="1" latinLnBrk="0" hangingPunct="1"/>
            <a:r>
              <a:rPr kumimoji="0" lang="tr-TR"/>
              <a:t>Üçüncü düzey</a:t>
            </a:r>
          </a:p>
          <a:p>
            <a:pPr lvl="3" eaLnBrk="1" latinLnBrk="0" hangingPunct="1"/>
            <a:r>
              <a:rPr kumimoji="0" lang="tr-TR"/>
              <a:t>Dördüncü düzey</a:t>
            </a:r>
          </a:p>
          <a:p>
            <a:pPr lvl="4" eaLnBrk="1" latinLnBrk="0" hangingPunct="1"/>
            <a:r>
              <a:rPr kumimoji="0" lang="tr-TR"/>
              <a:t>Beşinci düzey</a:t>
            </a:r>
            <a:endParaRPr kumimoji="0" lang="en-US"/>
          </a:p>
        </p:txBody>
      </p:sp>
      <p:sp>
        <p:nvSpPr>
          <p:cNvPr id="11" name="10 Veri Yer Tutucusu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A23720DD-5B6D-40BF-8493-A6B52D484E6B}" type="datetimeFigureOut">
              <a:rPr lang="tr-TR" smtClean="0"/>
              <a:pPr/>
              <a:t>10.10.2021</a:t>
            </a:fld>
            <a:endParaRPr lang="tr-TR" dirty="0"/>
          </a:p>
        </p:txBody>
      </p:sp>
      <p:sp>
        <p:nvSpPr>
          <p:cNvPr id="28" name="27 Altbilgi Yer Tutucusu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tr-TR" dirty="0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F302176B-0E47-46AC-8F43-DAB4B8A37D06}" type="slidenum">
              <a:rPr lang="tr-TR" smtClean="0"/>
              <a:pPr/>
              <a:t>‹Nr.›</a:t>
            </a:fld>
            <a:endParaRPr lang="tr-TR" dirty="0"/>
          </a:p>
        </p:txBody>
      </p:sp>
      <p:sp>
        <p:nvSpPr>
          <p:cNvPr id="10" name="9 Başlık Yer Tutucusu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tr-TR"/>
              <a:t>Asıl başlık stili için tıklatın</a:t>
            </a:r>
            <a:endParaRPr kumimoji="0" lang="en-US"/>
          </a:p>
        </p:txBody>
      </p:sp>
      <p:sp>
        <p:nvSpPr>
          <p:cNvPr id="9" name="8 Düz Bağlayıcı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11 Düz Bağlayıcı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https://youtu.be/K5H5w3_QTG0" TargetMode="Externa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hyperlink" Target="https://youtu.be/jxEA9DvGrn4" TargetMode="Externa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voanews.com/europe/turkey-faces-dilemma-afghan-refugees-start-arriving" TargetMode="Externa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tr-TR" sz="4800" dirty="0" err="1">
                <a:solidFill>
                  <a:srgbClr val="FFFF00"/>
                </a:solidFill>
              </a:rPr>
              <a:t>The</a:t>
            </a:r>
            <a:r>
              <a:rPr lang="tr-TR" sz="4800" dirty="0">
                <a:solidFill>
                  <a:srgbClr val="FFFF00"/>
                </a:solidFill>
              </a:rPr>
              <a:t> </a:t>
            </a:r>
            <a:r>
              <a:rPr lang="tr-TR" sz="4800" dirty="0" err="1">
                <a:solidFill>
                  <a:srgbClr val="FFFF00"/>
                </a:solidFill>
              </a:rPr>
              <a:t>Civil</a:t>
            </a:r>
            <a:r>
              <a:rPr lang="tr-TR" sz="4800" dirty="0">
                <a:solidFill>
                  <a:srgbClr val="FFFF00"/>
                </a:solidFill>
              </a:rPr>
              <a:t> </a:t>
            </a:r>
            <a:r>
              <a:rPr lang="tr-TR" sz="4800" dirty="0" err="1">
                <a:solidFill>
                  <a:srgbClr val="FFFF00"/>
                </a:solidFill>
              </a:rPr>
              <a:t>War</a:t>
            </a:r>
            <a:r>
              <a:rPr lang="tr-TR" sz="4800" dirty="0">
                <a:solidFill>
                  <a:srgbClr val="FFFF00"/>
                </a:solidFill>
              </a:rPr>
              <a:t> </a:t>
            </a:r>
          </a:p>
          <a:p>
            <a:pPr algn="ctr">
              <a:buNone/>
            </a:pPr>
            <a:endParaRPr lang="en-GB" sz="4800" dirty="0">
              <a:solidFill>
                <a:srgbClr val="FFFF00"/>
              </a:solidFill>
            </a:endParaRPr>
          </a:p>
        </p:txBody>
      </p:sp>
      <p:pic>
        <p:nvPicPr>
          <p:cNvPr id="2050" name="Picture 2" descr="C:\Users\şerafettin\Desktop\indir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28662" y="2500306"/>
            <a:ext cx="7500990" cy="400052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EF671F49-54ED-4A2D-8866-04A2AB7280A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6643464" cy="4724400"/>
          </a:xfrm>
        </p:spPr>
        <p:txBody>
          <a:bodyPr/>
          <a:lstStyle/>
          <a:p>
            <a:r>
              <a:rPr lang="de-DE" dirty="0">
                <a:solidFill>
                  <a:schemeClr val="accent3">
                    <a:lumMod val="20000"/>
                    <a:lumOff val="80000"/>
                  </a:schemeClr>
                </a:solidFill>
                <a:hlinkClick r:id="rId2"/>
              </a:rPr>
              <a:t>https://youtu.be/K5H5w3_QTG0</a:t>
            </a:r>
            <a:endParaRPr lang="de-DE" dirty="0">
              <a:solidFill>
                <a:schemeClr val="accent3">
                  <a:lumMod val="20000"/>
                  <a:lumOff val="80000"/>
                </a:schemeClr>
              </a:solidFill>
            </a:endParaRPr>
          </a:p>
          <a:p>
            <a:endParaRPr lang="de-DE" dirty="0">
              <a:solidFill>
                <a:schemeClr val="accent3">
                  <a:lumMod val="20000"/>
                  <a:lumOff val="80000"/>
                </a:schemeClr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İçerik Yer Tutucusu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052736"/>
            <a:ext cx="5322801" cy="4733718"/>
          </a:xfrm>
        </p:spPr>
      </p:pic>
      <p:sp>
        <p:nvSpPr>
          <p:cNvPr id="8" name="Metin kutusu 7"/>
          <p:cNvSpPr txBox="1"/>
          <p:nvPr/>
        </p:nvSpPr>
        <p:spPr>
          <a:xfrm>
            <a:off x="5500694" y="1071547"/>
            <a:ext cx="3071834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endParaRPr lang="tr-TR" sz="23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tr-TR" sz="2300" dirty="0"/>
          </a:p>
        </p:txBody>
      </p:sp>
      <p:sp>
        <p:nvSpPr>
          <p:cNvPr id="4" name="3 Dikdörtgen"/>
          <p:cNvSpPr/>
          <p:nvPr/>
        </p:nvSpPr>
        <p:spPr>
          <a:xfrm>
            <a:off x="5715008" y="1428736"/>
            <a:ext cx="3071802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3200" dirty="0">
                <a:solidFill>
                  <a:srgbClr val="FFFF00"/>
                </a:solidFill>
                <a:ea typeface="Times New Roman"/>
                <a:cs typeface="Times New Roman"/>
              </a:rPr>
              <a:t>Syrians</a:t>
            </a:r>
            <a:r>
              <a:rPr lang="tr-TR" sz="3200" dirty="0">
                <a:solidFill>
                  <a:srgbClr val="FFFF00"/>
                </a:solidFill>
                <a:ea typeface="Times New Roman"/>
                <a:cs typeface="Times New Roman"/>
              </a:rPr>
              <a:t> </a:t>
            </a:r>
            <a:r>
              <a:rPr lang="tr-TR" sz="3200" dirty="0" err="1">
                <a:solidFill>
                  <a:srgbClr val="FFFF00"/>
                </a:solidFill>
                <a:ea typeface="Times New Roman"/>
                <a:cs typeface="Times New Roman"/>
              </a:rPr>
              <a:t>fled</a:t>
            </a:r>
            <a:r>
              <a:rPr lang="tr-TR" sz="3200" dirty="0">
                <a:solidFill>
                  <a:srgbClr val="FFFF00"/>
                </a:solidFill>
                <a:ea typeface="Times New Roman"/>
                <a:cs typeface="Times New Roman"/>
              </a:rPr>
              <a:t> </a:t>
            </a:r>
            <a:r>
              <a:rPr lang="tr-TR" sz="3200" dirty="0" err="1">
                <a:solidFill>
                  <a:srgbClr val="FFFF00"/>
                </a:solidFill>
                <a:ea typeface="Times New Roman"/>
                <a:cs typeface="Times New Roman"/>
              </a:rPr>
              <a:t>their</a:t>
            </a:r>
            <a:r>
              <a:rPr lang="tr-TR" sz="3200" dirty="0">
                <a:solidFill>
                  <a:srgbClr val="FFFF00"/>
                </a:solidFill>
                <a:ea typeface="Times New Roman"/>
                <a:cs typeface="Times New Roman"/>
              </a:rPr>
              <a:t> </a:t>
            </a:r>
            <a:r>
              <a:rPr lang="tr-TR" sz="3200" dirty="0" err="1">
                <a:solidFill>
                  <a:srgbClr val="FFFF00"/>
                </a:solidFill>
                <a:ea typeface="Times New Roman"/>
                <a:cs typeface="Times New Roman"/>
              </a:rPr>
              <a:t>country</a:t>
            </a:r>
            <a:r>
              <a:rPr lang="tr-TR" sz="3200" dirty="0">
                <a:solidFill>
                  <a:srgbClr val="FFFF00"/>
                </a:solidFill>
                <a:ea typeface="Times New Roman"/>
                <a:cs typeface="Times New Roman"/>
              </a:rPr>
              <a:t> </a:t>
            </a:r>
            <a:r>
              <a:rPr lang="tr-TR" sz="3200" dirty="0" err="1">
                <a:solidFill>
                  <a:srgbClr val="FFFF00"/>
                </a:solidFill>
                <a:ea typeface="Times New Roman"/>
                <a:cs typeface="Times New Roman"/>
              </a:rPr>
              <a:t>to</a:t>
            </a:r>
            <a:r>
              <a:rPr lang="tr-TR" sz="3200" dirty="0">
                <a:solidFill>
                  <a:srgbClr val="FFFF00"/>
                </a:solidFill>
                <a:ea typeface="Times New Roman"/>
                <a:cs typeface="Times New Roman"/>
              </a:rPr>
              <a:t> </a:t>
            </a:r>
            <a:r>
              <a:rPr lang="tr-TR" sz="3200" dirty="0" err="1">
                <a:solidFill>
                  <a:srgbClr val="FFFF00"/>
                </a:solidFill>
                <a:ea typeface="Times New Roman"/>
                <a:cs typeface="Times New Roman"/>
              </a:rPr>
              <a:t>escape</a:t>
            </a:r>
            <a:r>
              <a:rPr lang="tr-TR" sz="3200" dirty="0">
                <a:solidFill>
                  <a:srgbClr val="FFFF00"/>
                </a:solidFill>
                <a:ea typeface="Times New Roman"/>
                <a:cs typeface="Times New Roman"/>
              </a:rPr>
              <a:t> </a:t>
            </a:r>
            <a:r>
              <a:rPr lang="tr-TR" sz="3200" dirty="0" err="1">
                <a:solidFill>
                  <a:srgbClr val="FFFF00"/>
                </a:solidFill>
                <a:ea typeface="Times New Roman"/>
                <a:cs typeface="Times New Roman"/>
              </a:rPr>
              <a:t>the</a:t>
            </a:r>
            <a:r>
              <a:rPr lang="tr-TR" sz="3200" dirty="0">
                <a:solidFill>
                  <a:srgbClr val="FFFF00"/>
                </a:solidFill>
                <a:ea typeface="Times New Roman"/>
                <a:cs typeface="Times New Roman"/>
              </a:rPr>
              <a:t> </a:t>
            </a:r>
            <a:r>
              <a:rPr lang="tr-TR" sz="3200" dirty="0" err="1">
                <a:solidFill>
                  <a:srgbClr val="FFFF00"/>
                </a:solidFill>
                <a:ea typeface="Times New Roman"/>
                <a:cs typeface="Times New Roman"/>
              </a:rPr>
              <a:t>horrors</a:t>
            </a:r>
            <a:r>
              <a:rPr lang="tr-TR" sz="3200" dirty="0">
                <a:solidFill>
                  <a:srgbClr val="FFFF00"/>
                </a:solidFill>
                <a:ea typeface="Times New Roman"/>
                <a:cs typeface="Times New Roman"/>
              </a:rPr>
              <a:t> of </a:t>
            </a:r>
            <a:r>
              <a:rPr lang="tr-TR" sz="3200" dirty="0" err="1">
                <a:solidFill>
                  <a:srgbClr val="FFFF00"/>
                </a:solidFill>
                <a:ea typeface="Times New Roman"/>
                <a:cs typeface="Times New Roman"/>
              </a:rPr>
              <a:t>the</a:t>
            </a:r>
            <a:r>
              <a:rPr lang="tr-TR" sz="3200" dirty="0">
                <a:solidFill>
                  <a:srgbClr val="FFFF00"/>
                </a:solidFill>
                <a:ea typeface="Times New Roman"/>
                <a:cs typeface="Times New Roman"/>
              </a:rPr>
              <a:t> </a:t>
            </a:r>
            <a:r>
              <a:rPr lang="tr-TR" sz="3200" dirty="0" err="1">
                <a:solidFill>
                  <a:srgbClr val="FFFF00"/>
                </a:solidFill>
                <a:ea typeface="Times New Roman"/>
                <a:cs typeface="Times New Roman"/>
              </a:rPr>
              <a:t>now</a:t>
            </a:r>
            <a:r>
              <a:rPr lang="tr-TR" sz="3200" dirty="0">
                <a:solidFill>
                  <a:srgbClr val="FFFF00"/>
                </a:solidFill>
                <a:ea typeface="Times New Roman"/>
                <a:cs typeface="Times New Roman"/>
              </a:rPr>
              <a:t> 10-</a:t>
            </a:r>
            <a:r>
              <a:rPr lang="tr-TR" sz="3200" dirty="0" err="1">
                <a:solidFill>
                  <a:srgbClr val="FFFF00"/>
                </a:solidFill>
                <a:ea typeface="Times New Roman"/>
                <a:cs typeface="Times New Roman"/>
              </a:rPr>
              <a:t>year</a:t>
            </a:r>
            <a:r>
              <a:rPr lang="tr-TR" sz="3200" dirty="0">
                <a:solidFill>
                  <a:srgbClr val="FFFF00"/>
                </a:solidFill>
                <a:ea typeface="Times New Roman"/>
                <a:cs typeface="Times New Roman"/>
              </a:rPr>
              <a:t>-</a:t>
            </a:r>
            <a:r>
              <a:rPr lang="tr-TR" sz="3200" dirty="0" err="1">
                <a:solidFill>
                  <a:srgbClr val="FFFF00"/>
                </a:solidFill>
                <a:ea typeface="Times New Roman"/>
                <a:cs typeface="Times New Roman"/>
              </a:rPr>
              <a:t>old</a:t>
            </a:r>
            <a:r>
              <a:rPr lang="tr-TR" sz="3200" dirty="0">
                <a:solidFill>
                  <a:srgbClr val="FFFF00"/>
                </a:solidFill>
                <a:ea typeface="Times New Roman"/>
                <a:cs typeface="Times New Roman"/>
              </a:rPr>
              <a:t> </a:t>
            </a:r>
            <a:r>
              <a:rPr lang="tr-TR" sz="3200" dirty="0" err="1">
                <a:solidFill>
                  <a:srgbClr val="FFFF00"/>
                </a:solidFill>
                <a:ea typeface="Times New Roman"/>
                <a:cs typeface="Times New Roman"/>
              </a:rPr>
              <a:t>war</a:t>
            </a:r>
            <a:r>
              <a:rPr lang="tr-TR" sz="3200" dirty="0">
                <a:solidFill>
                  <a:srgbClr val="FFFF00"/>
                </a:solidFill>
                <a:ea typeface="Times New Roman"/>
                <a:cs typeface="Times New Roman"/>
              </a:rPr>
              <a:t> </a:t>
            </a:r>
            <a:r>
              <a:rPr lang="tr-TR" sz="3200" dirty="0" err="1">
                <a:solidFill>
                  <a:srgbClr val="FFFF00"/>
                </a:solidFill>
                <a:ea typeface="Times New Roman"/>
                <a:cs typeface="Times New Roman"/>
              </a:rPr>
              <a:t>to</a:t>
            </a:r>
            <a:r>
              <a:rPr lang="tr-TR" sz="3200" dirty="0">
                <a:solidFill>
                  <a:srgbClr val="FFFF00"/>
                </a:solidFill>
                <a:ea typeface="Times New Roman"/>
                <a:cs typeface="Times New Roman"/>
              </a:rPr>
              <a:t> </a:t>
            </a:r>
            <a:r>
              <a:rPr lang="tr-TR" sz="3200" dirty="0" err="1">
                <a:solidFill>
                  <a:srgbClr val="FFFF00"/>
                </a:solidFill>
                <a:ea typeface="Times New Roman"/>
                <a:cs typeface="Times New Roman"/>
              </a:rPr>
              <a:t>the</a:t>
            </a:r>
            <a:r>
              <a:rPr lang="tr-TR" sz="3200" dirty="0">
                <a:solidFill>
                  <a:srgbClr val="FFFF00"/>
                </a:solidFill>
                <a:ea typeface="Times New Roman"/>
                <a:cs typeface="Times New Roman"/>
              </a:rPr>
              <a:t>  </a:t>
            </a:r>
            <a:r>
              <a:rPr lang="tr-TR" sz="3200" dirty="0" err="1">
                <a:solidFill>
                  <a:srgbClr val="FFFF00"/>
                </a:solidFill>
                <a:ea typeface="Times New Roman"/>
                <a:cs typeface="Times New Roman"/>
              </a:rPr>
              <a:t>first</a:t>
            </a:r>
            <a:r>
              <a:rPr lang="tr-TR" sz="3200" dirty="0">
                <a:solidFill>
                  <a:srgbClr val="FFFF00"/>
                </a:solidFill>
                <a:ea typeface="Times New Roman"/>
                <a:cs typeface="Times New Roman"/>
              </a:rPr>
              <a:t> </a:t>
            </a:r>
            <a:r>
              <a:rPr lang="tr-TR" sz="3200" dirty="0" err="1">
                <a:solidFill>
                  <a:srgbClr val="FFFF00"/>
                </a:solidFill>
                <a:ea typeface="Times New Roman"/>
                <a:cs typeface="Times New Roman"/>
              </a:rPr>
              <a:t>closest</a:t>
            </a:r>
            <a:r>
              <a:rPr lang="tr-TR" sz="3200" dirty="0">
                <a:solidFill>
                  <a:srgbClr val="FFFF00"/>
                </a:solidFill>
                <a:ea typeface="Times New Roman"/>
                <a:cs typeface="Times New Roman"/>
              </a:rPr>
              <a:t>,</a:t>
            </a:r>
            <a:r>
              <a:rPr lang="tr-TR" sz="3200" dirty="0" err="1">
                <a:solidFill>
                  <a:srgbClr val="FFFF00"/>
                </a:solidFill>
                <a:ea typeface="Times New Roman"/>
                <a:cs typeface="Times New Roman"/>
              </a:rPr>
              <a:t>safe</a:t>
            </a:r>
            <a:r>
              <a:rPr lang="tr-TR" sz="3200" dirty="0">
                <a:solidFill>
                  <a:srgbClr val="FFFF00"/>
                </a:solidFill>
                <a:ea typeface="Times New Roman"/>
                <a:cs typeface="Times New Roman"/>
              </a:rPr>
              <a:t> </a:t>
            </a:r>
            <a:r>
              <a:rPr lang="tr-TR" sz="3200" dirty="0" err="1">
                <a:solidFill>
                  <a:srgbClr val="FFFF00"/>
                </a:solidFill>
                <a:ea typeface="Times New Roman"/>
                <a:cs typeface="Times New Roman"/>
              </a:rPr>
              <a:t>and</a:t>
            </a:r>
            <a:r>
              <a:rPr lang="tr-TR" sz="3200" dirty="0">
                <a:solidFill>
                  <a:srgbClr val="FFFF00"/>
                </a:solidFill>
                <a:ea typeface="Times New Roman"/>
                <a:cs typeface="Times New Roman"/>
              </a:rPr>
              <a:t> </a:t>
            </a:r>
            <a:r>
              <a:rPr lang="tr-TR" sz="3200" dirty="0" err="1">
                <a:solidFill>
                  <a:srgbClr val="FFFF00"/>
                </a:solidFill>
                <a:ea typeface="Times New Roman"/>
                <a:cs typeface="Times New Roman"/>
              </a:rPr>
              <a:t>place</a:t>
            </a:r>
            <a:r>
              <a:rPr lang="tr-TR" sz="3200" dirty="0">
                <a:solidFill>
                  <a:srgbClr val="FFFF00"/>
                </a:solidFill>
                <a:ea typeface="Times New Roman"/>
                <a:cs typeface="Times New Roman"/>
              </a:rPr>
              <a:t>:Gaziantep</a:t>
            </a:r>
            <a:endParaRPr lang="tr-TR" sz="32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391234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285720" y="1142984"/>
            <a:ext cx="5000660" cy="4525963"/>
          </a:xfrm>
        </p:spPr>
        <p:txBody>
          <a:bodyPr>
            <a:normAutofit/>
          </a:bodyPr>
          <a:lstStyle/>
          <a:p>
            <a:pPr indent="449580">
              <a:lnSpc>
                <a:spcPct val="150000"/>
              </a:lnSpc>
              <a:spcAft>
                <a:spcPts val="0"/>
              </a:spcAft>
              <a:buNone/>
            </a:pPr>
            <a:r>
              <a:rPr lang="en-GB" sz="2800" dirty="0">
                <a:solidFill>
                  <a:srgbClr val="FFFF00"/>
                </a:solidFill>
                <a:ea typeface="Times New Roman"/>
                <a:cs typeface="Times New Roman"/>
              </a:rPr>
              <a:t>Gaziantep is the centre of this new reality for both Syrians and Turks. </a:t>
            </a:r>
            <a:endParaRPr lang="tr-TR" sz="2800" dirty="0">
              <a:solidFill>
                <a:srgbClr val="FFFF00"/>
              </a:solidFill>
              <a:ea typeface="Times New Roman"/>
              <a:cs typeface="Times New Roman"/>
            </a:endParaRPr>
          </a:p>
          <a:p>
            <a:pPr indent="449580">
              <a:lnSpc>
                <a:spcPct val="150000"/>
              </a:lnSpc>
              <a:spcAft>
                <a:spcPts val="0"/>
              </a:spcAft>
              <a:buNone/>
            </a:pPr>
            <a:r>
              <a:rPr lang="en-GB" sz="2800" dirty="0">
                <a:solidFill>
                  <a:srgbClr val="FFFF00"/>
                </a:solidFill>
                <a:ea typeface="Times New Roman"/>
                <a:cs typeface="Times New Roman"/>
              </a:rPr>
              <a:t>Our city hosts about half a million Syrians</a:t>
            </a:r>
            <a:r>
              <a:rPr lang="tr-TR" sz="2800" dirty="0">
                <a:solidFill>
                  <a:srgbClr val="FFFF00"/>
                </a:solidFill>
                <a:ea typeface="Times New Roman"/>
                <a:cs typeface="Times New Roman"/>
              </a:rPr>
              <a:t> “</a:t>
            </a:r>
            <a:r>
              <a:rPr lang="tr-TR" sz="2800" dirty="0" err="1">
                <a:solidFill>
                  <a:srgbClr val="FFFF00"/>
                </a:solidFill>
                <a:ea typeface="Times New Roman"/>
                <a:cs typeface="Times New Roman"/>
              </a:rPr>
              <a:t>refugees</a:t>
            </a:r>
            <a:r>
              <a:rPr lang="tr-TR" sz="2800" dirty="0">
                <a:solidFill>
                  <a:srgbClr val="FFFF00"/>
                </a:solidFill>
                <a:ea typeface="Times New Roman"/>
                <a:cs typeface="Times New Roman"/>
              </a:rPr>
              <a:t>”.</a:t>
            </a:r>
            <a:r>
              <a:rPr lang="en-GB" sz="2800" dirty="0">
                <a:solidFill>
                  <a:srgbClr val="FFFF00"/>
                </a:solidFill>
                <a:ea typeface="Times New Roman"/>
                <a:cs typeface="Times New Roman"/>
              </a:rPr>
              <a:t> </a:t>
            </a:r>
          </a:p>
          <a:p>
            <a:endParaRPr lang="en-GB" dirty="0"/>
          </a:p>
        </p:txBody>
      </p:sp>
      <p:pic>
        <p:nvPicPr>
          <p:cNvPr id="1027" name="Picture 3" descr="C:\Users\şerafettin\Desktop\slayt 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143504" y="1285860"/>
            <a:ext cx="3714776" cy="392909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89606369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57200" y="332656"/>
            <a:ext cx="8229600" cy="1570186"/>
          </a:xfrm>
        </p:spPr>
        <p:txBody>
          <a:bodyPr>
            <a:normAutofit fontScale="90000"/>
          </a:bodyPr>
          <a:lstStyle/>
          <a:p>
            <a:r>
              <a:rPr lang="en-GB" dirty="0">
                <a:solidFill>
                  <a:srgbClr val="FFFF00"/>
                </a:solidFill>
                <a:latin typeface="+mn-lt"/>
              </a:rPr>
              <a:t>Gaziantep Municipality has </a:t>
            </a:r>
            <a:r>
              <a:rPr lang="tr-TR" dirty="0" err="1">
                <a:solidFill>
                  <a:srgbClr val="FFFF00"/>
                </a:solidFill>
                <a:latin typeface="+mn-lt"/>
              </a:rPr>
              <a:t>determINED</a:t>
            </a:r>
            <a:r>
              <a:rPr lang="en-GB" dirty="0">
                <a:solidFill>
                  <a:srgbClr val="FFFF00"/>
                </a:solidFill>
                <a:latin typeface="+mn-lt"/>
              </a:rPr>
              <a:t> five main</a:t>
            </a:r>
            <a:r>
              <a:rPr lang="tr-TR" dirty="0">
                <a:solidFill>
                  <a:srgbClr val="FFFF00"/>
                </a:solidFill>
                <a:latin typeface="+mn-lt"/>
              </a:rPr>
              <a:t> TITLES</a:t>
            </a:r>
            <a:r>
              <a:rPr lang="en-GB" dirty="0">
                <a:solidFill>
                  <a:srgbClr val="FFFF00"/>
                </a:solidFill>
                <a:latin typeface="+mn-lt"/>
              </a:rPr>
              <a:t> to handle “Refugee Crisis” :</a:t>
            </a:r>
            <a:br>
              <a:rPr lang="tr-TR" dirty="0"/>
            </a:br>
            <a:endParaRPr lang="tr-TR" dirty="0"/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034" y="1785927"/>
            <a:ext cx="8429684" cy="4294198"/>
          </a:xfrm>
        </p:spPr>
      </p:pic>
    </p:spTree>
    <p:extLst>
      <p:ext uri="{BB962C8B-B14F-4D97-AF65-F5344CB8AC3E}">
        <p14:creationId xmlns:p14="http://schemas.microsoft.com/office/powerpoint/2010/main" val="343804024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500034" y="1071546"/>
            <a:ext cx="8229600" cy="4525963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GB" sz="3400" dirty="0">
                <a:solidFill>
                  <a:srgbClr val="FFFF00"/>
                </a:solidFill>
              </a:rPr>
              <a:t>1. Education:  </a:t>
            </a:r>
            <a:r>
              <a:rPr lang="en-GB" sz="3400" dirty="0" err="1">
                <a:solidFill>
                  <a:srgbClr val="FFFF00"/>
                </a:solidFill>
              </a:rPr>
              <a:t>integrat</a:t>
            </a:r>
            <a:r>
              <a:rPr lang="tr-TR" sz="3400" dirty="0" err="1">
                <a:solidFill>
                  <a:srgbClr val="FFFF00"/>
                </a:solidFill>
              </a:rPr>
              <a:t>ing</a:t>
            </a:r>
            <a:r>
              <a:rPr lang="en-GB" sz="3400" dirty="0">
                <a:solidFill>
                  <a:srgbClr val="FFFF00"/>
                </a:solidFill>
              </a:rPr>
              <a:t> </a:t>
            </a:r>
            <a:r>
              <a:rPr lang="tr-TR" sz="3400" dirty="0">
                <a:solidFill>
                  <a:srgbClr val="FFFF00"/>
                </a:solidFill>
              </a:rPr>
              <a:t>“</a:t>
            </a:r>
            <a:r>
              <a:rPr lang="en-GB" sz="3400" dirty="0">
                <a:solidFill>
                  <a:srgbClr val="FFFF00"/>
                </a:solidFill>
              </a:rPr>
              <a:t>refugee</a:t>
            </a:r>
            <a:r>
              <a:rPr lang="tr-TR" sz="3400" dirty="0">
                <a:solidFill>
                  <a:srgbClr val="FFFF00"/>
                </a:solidFill>
              </a:rPr>
              <a:t>”</a:t>
            </a:r>
            <a:r>
              <a:rPr lang="en-GB" sz="3400" dirty="0">
                <a:solidFill>
                  <a:srgbClr val="FFFF00"/>
                </a:solidFill>
              </a:rPr>
              <a:t> children into Turkish school</a:t>
            </a:r>
            <a:r>
              <a:rPr lang="tr-TR" sz="3400" dirty="0">
                <a:solidFill>
                  <a:srgbClr val="FFFF00"/>
                </a:solidFill>
              </a:rPr>
              <a:t>s</a:t>
            </a:r>
          </a:p>
          <a:p>
            <a:pPr marL="0" indent="0">
              <a:buNone/>
            </a:pPr>
            <a:r>
              <a:rPr lang="en-GB" sz="3400" dirty="0">
                <a:solidFill>
                  <a:srgbClr val="FFFF00"/>
                </a:solidFill>
              </a:rPr>
              <a:t>2. Health:  minimizing the mother and new-born death rate</a:t>
            </a:r>
            <a:r>
              <a:rPr lang="tr-TR" sz="3400" dirty="0">
                <a:solidFill>
                  <a:srgbClr val="FFFF00"/>
                </a:solidFill>
              </a:rPr>
              <a:t>s</a:t>
            </a:r>
          </a:p>
          <a:p>
            <a:pPr marL="0" indent="0">
              <a:buNone/>
            </a:pPr>
            <a:r>
              <a:rPr lang="en-GB" sz="3400" dirty="0">
                <a:solidFill>
                  <a:srgbClr val="FFFF00"/>
                </a:solidFill>
              </a:rPr>
              <a:t>3. Language: Turkish courses </a:t>
            </a:r>
            <a:r>
              <a:rPr lang="tr-TR" sz="3400" dirty="0" err="1">
                <a:solidFill>
                  <a:srgbClr val="FFFF00"/>
                </a:solidFill>
              </a:rPr>
              <a:t>for</a:t>
            </a:r>
            <a:r>
              <a:rPr lang="tr-TR" sz="3400" dirty="0">
                <a:solidFill>
                  <a:srgbClr val="FFFF00"/>
                </a:solidFill>
              </a:rPr>
              <a:t> </a:t>
            </a:r>
            <a:r>
              <a:rPr lang="tr-TR" sz="3400" dirty="0" err="1">
                <a:solidFill>
                  <a:srgbClr val="FFFF00"/>
                </a:solidFill>
              </a:rPr>
              <a:t>women</a:t>
            </a:r>
            <a:r>
              <a:rPr lang="tr-TR" sz="3400" dirty="0">
                <a:solidFill>
                  <a:srgbClr val="FFFF00"/>
                </a:solidFill>
              </a:rPr>
              <a:t>, </a:t>
            </a:r>
            <a:r>
              <a:rPr lang="tr-TR" sz="3400" dirty="0" err="1">
                <a:solidFill>
                  <a:srgbClr val="FFFF00"/>
                </a:solidFill>
              </a:rPr>
              <a:t>children</a:t>
            </a:r>
            <a:r>
              <a:rPr lang="tr-TR" sz="3400" dirty="0">
                <a:solidFill>
                  <a:srgbClr val="FFFF00"/>
                </a:solidFill>
              </a:rPr>
              <a:t> </a:t>
            </a:r>
          </a:p>
          <a:p>
            <a:pPr marL="0" indent="0">
              <a:buNone/>
            </a:pPr>
            <a:r>
              <a:rPr lang="en-GB" sz="3400" dirty="0">
                <a:solidFill>
                  <a:srgbClr val="FFFF00"/>
                </a:solidFill>
              </a:rPr>
              <a:t>4. Employment: 25 % </a:t>
            </a:r>
            <a:r>
              <a:rPr lang="tr-TR" sz="3400" dirty="0">
                <a:solidFill>
                  <a:srgbClr val="FFFF00"/>
                </a:solidFill>
              </a:rPr>
              <a:t>“</a:t>
            </a:r>
            <a:r>
              <a:rPr lang="en-GB" sz="3400" dirty="0">
                <a:solidFill>
                  <a:srgbClr val="FFFF00"/>
                </a:solidFill>
              </a:rPr>
              <a:t>refugee</a:t>
            </a:r>
            <a:r>
              <a:rPr lang="tr-TR" sz="3400" dirty="0">
                <a:solidFill>
                  <a:srgbClr val="FFFF00"/>
                </a:solidFill>
              </a:rPr>
              <a:t>”</a:t>
            </a:r>
            <a:r>
              <a:rPr lang="en-GB" sz="3400" dirty="0">
                <a:solidFill>
                  <a:srgbClr val="FFFF00"/>
                </a:solidFill>
              </a:rPr>
              <a:t> employment</a:t>
            </a:r>
            <a:r>
              <a:rPr lang="tr-TR" sz="3400" dirty="0">
                <a:solidFill>
                  <a:srgbClr val="FFFF00"/>
                </a:solidFill>
              </a:rPr>
              <a:t> </a:t>
            </a:r>
            <a:r>
              <a:rPr lang="tr-TR" sz="3400" dirty="0" err="1">
                <a:solidFill>
                  <a:srgbClr val="FFFF00"/>
                </a:solidFill>
              </a:rPr>
              <a:t>requirement</a:t>
            </a:r>
            <a:r>
              <a:rPr lang="tr-TR" sz="3400" dirty="0">
                <a:solidFill>
                  <a:srgbClr val="FFFF00"/>
                </a:solidFill>
              </a:rPr>
              <a:t>. </a:t>
            </a:r>
          </a:p>
          <a:p>
            <a:pPr marL="0" indent="0">
              <a:buNone/>
            </a:pPr>
            <a:r>
              <a:rPr lang="en-GB" sz="3400" dirty="0">
                <a:solidFill>
                  <a:srgbClr val="FFFF00"/>
                </a:solidFill>
              </a:rPr>
              <a:t>5. Social harmonization</a:t>
            </a:r>
            <a:endParaRPr lang="tr-TR" sz="3400" dirty="0">
              <a:solidFill>
                <a:srgbClr val="FFFF00"/>
              </a:solidFill>
            </a:endParaRP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65326430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8624918" cy="4724400"/>
          </a:xfrm>
        </p:spPr>
        <p:txBody>
          <a:bodyPr>
            <a:normAutofit/>
          </a:bodyPr>
          <a:lstStyle/>
          <a:p>
            <a:pPr algn="ctr">
              <a:buNone/>
            </a:pPr>
            <a:endParaRPr lang="tr-TR" sz="4000" dirty="0">
              <a:solidFill>
                <a:srgbClr val="FFFF00"/>
              </a:solidFill>
            </a:endParaRPr>
          </a:p>
          <a:p>
            <a:pPr algn="ctr">
              <a:buNone/>
            </a:pPr>
            <a:r>
              <a:rPr lang="tr-TR" sz="4000" dirty="0" err="1">
                <a:solidFill>
                  <a:srgbClr val="FFFF00"/>
                </a:solidFill>
              </a:rPr>
              <a:t>Turkey</a:t>
            </a:r>
            <a:r>
              <a:rPr lang="tr-TR" sz="4000" dirty="0">
                <a:solidFill>
                  <a:srgbClr val="FFFF00"/>
                </a:solidFill>
              </a:rPr>
              <a:t> </a:t>
            </a:r>
            <a:r>
              <a:rPr lang="tr-TR" sz="4000" dirty="0" err="1">
                <a:solidFill>
                  <a:srgbClr val="FFFF00"/>
                </a:solidFill>
              </a:rPr>
              <a:t>and</a:t>
            </a:r>
            <a:r>
              <a:rPr lang="tr-TR" sz="4000" dirty="0">
                <a:solidFill>
                  <a:srgbClr val="FFFF00"/>
                </a:solidFill>
              </a:rPr>
              <a:t> </a:t>
            </a:r>
            <a:r>
              <a:rPr lang="tr-TR" sz="4000" dirty="0" err="1">
                <a:solidFill>
                  <a:srgbClr val="FFFF00"/>
                </a:solidFill>
              </a:rPr>
              <a:t>Refugees</a:t>
            </a:r>
            <a:endParaRPr lang="en-GB" sz="40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İçerik Yer Tutucusu 4"/>
          <p:cNvSpPr>
            <a:spLocks noGrp="1"/>
          </p:cNvSpPr>
          <p:nvPr>
            <p:ph sz="half" idx="1"/>
          </p:nvPr>
        </p:nvSpPr>
        <p:spPr>
          <a:xfrm>
            <a:off x="0" y="1357298"/>
            <a:ext cx="3857620" cy="385765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tr-TR" dirty="0">
                <a:solidFill>
                  <a:srgbClr val="FFFF00"/>
                </a:solidFill>
              </a:rPr>
              <a:t>    </a:t>
            </a:r>
            <a:r>
              <a:rPr lang="en-GB" dirty="0">
                <a:solidFill>
                  <a:srgbClr val="FFFF00"/>
                </a:solidFill>
              </a:rPr>
              <a:t>Turkey is home to the</a:t>
            </a:r>
            <a:r>
              <a:rPr lang="tr-TR" dirty="0">
                <a:solidFill>
                  <a:srgbClr val="FFFF00"/>
                </a:solidFill>
              </a:rPr>
              <a:t> </a:t>
            </a:r>
            <a:r>
              <a:rPr lang="en-GB" dirty="0">
                <a:solidFill>
                  <a:srgbClr val="FFFF00"/>
                </a:solidFill>
              </a:rPr>
              <a:t>world’s largest </a:t>
            </a:r>
            <a:r>
              <a:rPr lang="tr-TR" dirty="0">
                <a:solidFill>
                  <a:srgbClr val="FFFF00"/>
                </a:solidFill>
              </a:rPr>
              <a:t>“</a:t>
            </a:r>
            <a:r>
              <a:rPr lang="en-GB" dirty="0">
                <a:solidFill>
                  <a:srgbClr val="FFFF00"/>
                </a:solidFill>
              </a:rPr>
              <a:t>refugee</a:t>
            </a:r>
            <a:r>
              <a:rPr lang="tr-TR" dirty="0">
                <a:solidFill>
                  <a:srgbClr val="FFFF00"/>
                </a:solidFill>
              </a:rPr>
              <a:t>”</a:t>
            </a:r>
            <a:r>
              <a:rPr lang="en-GB" dirty="0">
                <a:solidFill>
                  <a:srgbClr val="FFFF00"/>
                </a:solidFill>
              </a:rPr>
              <a:t> population, currently  3.7 million Syrian refugees, in addition to about 300,000 Afghans.</a:t>
            </a:r>
            <a:endParaRPr lang="tr-TR" dirty="0">
              <a:solidFill>
                <a:srgbClr val="FFFF00"/>
              </a:solidFill>
            </a:endParaRPr>
          </a:p>
          <a:p>
            <a:endParaRPr lang="tr-TR" dirty="0"/>
          </a:p>
        </p:txBody>
      </p:sp>
      <p:pic>
        <p:nvPicPr>
          <p:cNvPr id="7" name="İçerik Yer Tutucusu 6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7620" y="1285860"/>
            <a:ext cx="5106869" cy="4143404"/>
          </a:xfrm>
        </p:spPr>
      </p:pic>
    </p:spTree>
    <p:extLst>
      <p:ext uri="{BB962C8B-B14F-4D97-AF65-F5344CB8AC3E}">
        <p14:creationId xmlns:p14="http://schemas.microsoft.com/office/powerpoint/2010/main" val="295188924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304800" y="1554162"/>
            <a:ext cx="3981448" cy="4525963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150000"/>
              </a:lnSpc>
              <a:spcAft>
                <a:spcPts val="0"/>
              </a:spcAft>
              <a:buNone/>
            </a:pPr>
            <a:r>
              <a:rPr lang="tr-TR" spc="15" dirty="0">
                <a:solidFill>
                  <a:srgbClr val="FFFF00"/>
                </a:solidFill>
                <a:latin typeface="Times New Roman"/>
              </a:rPr>
              <a:t>   </a:t>
            </a:r>
            <a:r>
              <a:rPr lang="en-GB" spc="15" dirty="0">
                <a:solidFill>
                  <a:srgbClr val="FFFF00"/>
                </a:solidFill>
                <a:latin typeface="Times New Roman"/>
              </a:rPr>
              <a:t>Over 98 per cent of </a:t>
            </a:r>
            <a:r>
              <a:rPr lang="tr-TR" spc="15" dirty="0">
                <a:solidFill>
                  <a:srgbClr val="FFFF00"/>
                </a:solidFill>
                <a:latin typeface="Times New Roman"/>
              </a:rPr>
              <a:t>“</a:t>
            </a:r>
            <a:r>
              <a:rPr lang="en-GB" spc="15" dirty="0">
                <a:solidFill>
                  <a:srgbClr val="FFFF00"/>
                </a:solidFill>
                <a:latin typeface="Times New Roman"/>
              </a:rPr>
              <a:t>refugees</a:t>
            </a:r>
            <a:r>
              <a:rPr lang="tr-TR" spc="15" dirty="0">
                <a:solidFill>
                  <a:srgbClr val="FFFF00"/>
                </a:solidFill>
                <a:latin typeface="Times New Roman"/>
              </a:rPr>
              <a:t>”</a:t>
            </a:r>
            <a:r>
              <a:rPr lang="en-GB" spc="15" dirty="0">
                <a:solidFill>
                  <a:srgbClr val="FFFF00"/>
                </a:solidFill>
                <a:latin typeface="Times New Roman"/>
              </a:rPr>
              <a:t> in Turkey live among the host community, and less than 2% in Temporary Accommodation Centres.</a:t>
            </a:r>
            <a:endParaRPr lang="en-GB" dirty="0">
              <a:solidFill>
                <a:srgbClr val="FFFF00"/>
              </a:solidFill>
            </a:endParaRPr>
          </a:p>
          <a:p>
            <a:endParaRPr lang="tr-TR" dirty="0"/>
          </a:p>
        </p:txBody>
      </p:sp>
      <p:pic>
        <p:nvPicPr>
          <p:cNvPr id="3074" name="Picture 2" descr="C:\Users\şerafettin\Desktop\slayt 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43372" y="1643050"/>
            <a:ext cx="4500594" cy="450059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8232014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indent="449580" algn="just" fontAlgn="base">
              <a:lnSpc>
                <a:spcPct val="150000"/>
              </a:lnSpc>
              <a:spcAft>
                <a:spcPts val="0"/>
              </a:spcAft>
              <a:buNone/>
            </a:pPr>
            <a:r>
              <a:rPr lang="tr-TR" dirty="0" err="1">
                <a:solidFill>
                  <a:srgbClr val="FFFF00"/>
                </a:solidFill>
                <a:ea typeface="Times New Roman"/>
              </a:rPr>
              <a:t>In</a:t>
            </a:r>
            <a:r>
              <a:rPr lang="tr-TR" dirty="0">
                <a:solidFill>
                  <a:srgbClr val="FFFF00"/>
                </a:solidFill>
                <a:ea typeface="Times New Roman"/>
              </a:rPr>
              <a:t> </a:t>
            </a:r>
            <a:r>
              <a:rPr lang="tr-TR" dirty="0" err="1">
                <a:solidFill>
                  <a:srgbClr val="FFFF00"/>
                </a:solidFill>
                <a:ea typeface="Times New Roman"/>
              </a:rPr>
              <a:t>Turkey</a:t>
            </a:r>
            <a:r>
              <a:rPr lang="tr-TR" dirty="0">
                <a:solidFill>
                  <a:srgbClr val="FFFF00"/>
                </a:solidFill>
                <a:ea typeface="Times New Roman"/>
              </a:rPr>
              <a:t> at </a:t>
            </a:r>
            <a:r>
              <a:rPr lang="tr-TR" dirty="0" err="1">
                <a:solidFill>
                  <a:srgbClr val="FFFF00"/>
                </a:solidFill>
                <a:ea typeface="Times New Roman"/>
              </a:rPr>
              <a:t>least</a:t>
            </a:r>
            <a:r>
              <a:rPr lang="tr-TR" dirty="0">
                <a:solidFill>
                  <a:srgbClr val="FFFF00"/>
                </a:solidFill>
                <a:ea typeface="Times New Roman"/>
              </a:rPr>
              <a:t> 110,000 of “</a:t>
            </a:r>
            <a:r>
              <a:rPr lang="tr-TR" dirty="0" err="1">
                <a:solidFill>
                  <a:srgbClr val="FFFF00"/>
                </a:solidFill>
                <a:ea typeface="Times New Roman"/>
              </a:rPr>
              <a:t>refugees</a:t>
            </a:r>
            <a:r>
              <a:rPr lang="tr-TR" dirty="0">
                <a:solidFill>
                  <a:srgbClr val="FFFF00"/>
                </a:solidFill>
                <a:ea typeface="Times New Roman"/>
              </a:rPr>
              <a:t>” </a:t>
            </a:r>
            <a:r>
              <a:rPr lang="tr-TR" dirty="0" err="1">
                <a:solidFill>
                  <a:srgbClr val="FFFF00"/>
                </a:solidFill>
                <a:ea typeface="Times New Roman"/>
              </a:rPr>
              <a:t>have</a:t>
            </a:r>
            <a:r>
              <a:rPr lang="tr-TR" dirty="0">
                <a:solidFill>
                  <a:srgbClr val="FFFF00"/>
                </a:solidFill>
                <a:ea typeface="Times New Roman"/>
              </a:rPr>
              <a:t> </a:t>
            </a:r>
            <a:r>
              <a:rPr lang="tr-TR" dirty="0" err="1">
                <a:solidFill>
                  <a:srgbClr val="FFFF00"/>
                </a:solidFill>
                <a:ea typeface="Times New Roman"/>
              </a:rPr>
              <a:t>already</a:t>
            </a:r>
            <a:r>
              <a:rPr lang="tr-TR" dirty="0">
                <a:solidFill>
                  <a:srgbClr val="FFFF00"/>
                </a:solidFill>
                <a:ea typeface="Times New Roman"/>
              </a:rPr>
              <a:t> </a:t>
            </a:r>
            <a:r>
              <a:rPr lang="tr-TR" dirty="0" err="1">
                <a:solidFill>
                  <a:srgbClr val="FFFF00"/>
                </a:solidFill>
                <a:ea typeface="Times New Roman"/>
              </a:rPr>
              <a:t>obtained</a:t>
            </a:r>
            <a:r>
              <a:rPr lang="tr-TR" dirty="0">
                <a:solidFill>
                  <a:srgbClr val="FFFF00"/>
                </a:solidFill>
                <a:ea typeface="Times New Roman"/>
              </a:rPr>
              <a:t> </a:t>
            </a:r>
            <a:r>
              <a:rPr lang="tr-TR" dirty="0" err="1">
                <a:solidFill>
                  <a:srgbClr val="FFFF00"/>
                </a:solidFill>
                <a:ea typeface="Times New Roman"/>
              </a:rPr>
              <a:t>Turkish</a:t>
            </a:r>
            <a:r>
              <a:rPr lang="tr-TR" dirty="0">
                <a:solidFill>
                  <a:srgbClr val="FFFF00"/>
                </a:solidFill>
                <a:ea typeface="Times New Roman"/>
              </a:rPr>
              <a:t> </a:t>
            </a:r>
            <a:r>
              <a:rPr lang="tr-TR" dirty="0" err="1">
                <a:solidFill>
                  <a:srgbClr val="FFFF00"/>
                </a:solidFill>
                <a:ea typeface="Times New Roman"/>
              </a:rPr>
              <a:t>citizenship</a:t>
            </a:r>
            <a:r>
              <a:rPr lang="tr-TR" dirty="0">
                <a:solidFill>
                  <a:srgbClr val="FFFF00"/>
                </a:solidFill>
                <a:ea typeface="Times New Roman"/>
              </a:rPr>
              <a:t> </a:t>
            </a:r>
            <a:r>
              <a:rPr lang="en-GB" dirty="0">
                <a:solidFill>
                  <a:srgbClr val="FFFF00"/>
                </a:solidFill>
                <a:ea typeface="Times New Roman"/>
              </a:rPr>
              <a:t> and about 500,000 Syrian children have been born here since the crisis began.</a:t>
            </a:r>
            <a:endParaRPr lang="tr-TR" dirty="0">
              <a:solidFill>
                <a:srgbClr val="FFFF00"/>
              </a:solidFill>
              <a:ea typeface="Times New Roman"/>
            </a:endParaRPr>
          </a:p>
          <a:p>
            <a:pPr>
              <a:buNone/>
            </a:pP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1376433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2000232" y="1071546"/>
            <a:ext cx="5143536" cy="1357322"/>
          </a:xfrm>
        </p:spPr>
        <p:txBody>
          <a:bodyPr>
            <a:normAutofit lnSpcReduction="10000"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tr-TR" dirty="0" err="1">
                <a:solidFill>
                  <a:srgbClr val="FFFF00"/>
                </a:solidFill>
                <a:cs typeface="Times New Roman" pitchFamily="18" charset="0"/>
              </a:rPr>
              <a:t>Twin</a:t>
            </a:r>
            <a:r>
              <a:rPr lang="tr-TR" dirty="0">
                <a:solidFill>
                  <a:srgbClr val="FFFF00"/>
                </a:solidFill>
                <a:cs typeface="Times New Roman" pitchFamily="18" charset="0"/>
              </a:rPr>
              <a:t> </a:t>
            </a:r>
            <a:r>
              <a:rPr lang="tr-TR" dirty="0" err="1">
                <a:solidFill>
                  <a:srgbClr val="FFFF00"/>
                </a:solidFill>
                <a:cs typeface="Times New Roman" pitchFamily="18" charset="0"/>
              </a:rPr>
              <a:t>Cities</a:t>
            </a:r>
            <a:endParaRPr lang="tr-TR" dirty="0">
              <a:solidFill>
                <a:srgbClr val="FFFF00"/>
              </a:solidFill>
              <a:cs typeface="Times New Roman" pitchFamily="18" charset="0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  <a:buNone/>
            </a:pPr>
            <a:endParaRPr lang="tr-TR" dirty="0">
              <a:solidFill>
                <a:srgbClr val="FFFF00"/>
              </a:solidFill>
              <a:cs typeface="Times New Roman" pitchFamily="18" charset="0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tr-TR" dirty="0">
                <a:solidFill>
                  <a:srgbClr val="FFFF00"/>
                </a:solidFill>
                <a:cs typeface="Times New Roman" pitchFamily="18" charset="0"/>
              </a:rPr>
              <a:t>Gaziantep </a:t>
            </a:r>
            <a:r>
              <a:rPr lang="tr-TR" dirty="0" err="1">
                <a:solidFill>
                  <a:srgbClr val="FFFF00"/>
                </a:solidFill>
                <a:cs typeface="Times New Roman" pitchFamily="18" charset="0"/>
              </a:rPr>
              <a:t>and</a:t>
            </a:r>
            <a:r>
              <a:rPr lang="tr-TR" dirty="0">
                <a:solidFill>
                  <a:srgbClr val="FFFF00"/>
                </a:solidFill>
                <a:cs typeface="Times New Roman" pitchFamily="18" charset="0"/>
              </a:rPr>
              <a:t> Halep (</a:t>
            </a:r>
            <a:r>
              <a:rPr lang="tr-TR" dirty="0" err="1">
                <a:solidFill>
                  <a:srgbClr val="FFFF00"/>
                </a:solidFill>
                <a:cs typeface="Times New Roman" pitchFamily="18" charset="0"/>
              </a:rPr>
              <a:t>Aleppo</a:t>
            </a:r>
            <a:r>
              <a:rPr lang="tr-TR" dirty="0">
                <a:solidFill>
                  <a:srgbClr val="FFFF00"/>
                </a:solidFill>
                <a:cs typeface="Times New Roman" pitchFamily="18" charset="0"/>
              </a:rPr>
              <a:t>) </a:t>
            </a:r>
          </a:p>
          <a:p>
            <a:pPr>
              <a:buNone/>
            </a:pPr>
            <a:endParaRPr lang="en-GB" dirty="0"/>
          </a:p>
        </p:txBody>
      </p:sp>
      <p:pic>
        <p:nvPicPr>
          <p:cNvPr id="1026" name="Picture 2" descr="C:\Users\şerafettin\Desktop\unnamed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00100" y="2428868"/>
            <a:ext cx="7715304" cy="414340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indent="449580" algn="just">
              <a:lnSpc>
                <a:spcPct val="150000"/>
              </a:lnSpc>
              <a:spcAft>
                <a:spcPts val="0"/>
              </a:spcAft>
              <a:buNone/>
            </a:pPr>
            <a:r>
              <a:rPr lang="en-GB" dirty="0">
                <a:solidFill>
                  <a:srgbClr val="FFFF00"/>
                </a:solidFill>
                <a:latin typeface="Times New Roman"/>
                <a:ea typeface="Times New Roman"/>
                <a:cs typeface="Times New Roman"/>
              </a:rPr>
              <a:t>Life is still far from easy for Syrians in Turkey, but it is better than other host countries, where </a:t>
            </a:r>
            <a:r>
              <a:rPr lang="tr-TR" dirty="0">
                <a:solidFill>
                  <a:srgbClr val="FFFF00"/>
                </a:solidFill>
                <a:latin typeface="Times New Roman"/>
                <a:ea typeface="Times New Roman"/>
                <a:cs typeface="Times New Roman"/>
              </a:rPr>
              <a:t>“</a:t>
            </a:r>
            <a:r>
              <a:rPr lang="en-GB" dirty="0">
                <a:solidFill>
                  <a:srgbClr val="FFFF00"/>
                </a:solidFill>
                <a:latin typeface="Times New Roman"/>
                <a:ea typeface="Times New Roman"/>
                <a:cs typeface="Times New Roman"/>
              </a:rPr>
              <a:t>refugees</a:t>
            </a:r>
            <a:r>
              <a:rPr lang="tr-TR" dirty="0">
                <a:solidFill>
                  <a:srgbClr val="FFFF00"/>
                </a:solidFill>
                <a:latin typeface="Times New Roman"/>
                <a:ea typeface="Times New Roman"/>
                <a:cs typeface="Times New Roman"/>
              </a:rPr>
              <a:t>”</a:t>
            </a:r>
            <a:r>
              <a:rPr lang="en-GB" dirty="0">
                <a:solidFill>
                  <a:srgbClr val="FFFF00"/>
                </a:solidFill>
                <a:latin typeface="Times New Roman"/>
                <a:ea typeface="Times New Roman"/>
                <a:cs typeface="Times New Roman"/>
              </a:rPr>
              <a:t> are mostly denied the right to work or integrate into society.</a:t>
            </a:r>
            <a:endParaRPr lang="en-GB" sz="1800" dirty="0">
              <a:solidFill>
                <a:srgbClr val="FFFF00"/>
              </a:solidFill>
              <a:ea typeface="Times New Roman"/>
              <a:cs typeface="Times New Roman"/>
            </a:endParaRP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13899706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tr-TR" sz="6600" dirty="0">
                <a:solidFill>
                  <a:srgbClr val="FFFF00"/>
                </a:solidFill>
              </a:rPr>
              <a:t>New </a:t>
            </a:r>
            <a:r>
              <a:rPr lang="tr-TR" sz="6600" dirty="0" err="1">
                <a:solidFill>
                  <a:srgbClr val="FFFF00"/>
                </a:solidFill>
              </a:rPr>
              <a:t>Influx</a:t>
            </a:r>
            <a:r>
              <a:rPr lang="tr-TR" sz="6600" dirty="0">
                <a:solidFill>
                  <a:srgbClr val="FFFF00"/>
                </a:solidFill>
              </a:rPr>
              <a:t> of </a:t>
            </a:r>
            <a:r>
              <a:rPr lang="tr-TR" sz="6600" dirty="0" err="1">
                <a:solidFill>
                  <a:srgbClr val="FFFF00"/>
                </a:solidFill>
              </a:rPr>
              <a:t>Refugees</a:t>
            </a:r>
            <a:endParaRPr lang="en-GB" sz="66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285720" y="1071546"/>
            <a:ext cx="8686800" cy="4525963"/>
          </a:xfrm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buNone/>
            </a:pPr>
            <a:r>
              <a:rPr lang="tr-TR" sz="2800" dirty="0">
                <a:solidFill>
                  <a:srgbClr val="FFFF00"/>
                </a:solidFill>
                <a:latin typeface="Georgia"/>
                <a:ea typeface="Times New Roman"/>
                <a:cs typeface="Times New Roman"/>
              </a:rPr>
              <a:t>    </a:t>
            </a:r>
            <a:r>
              <a:rPr lang="tr-TR" sz="3500" dirty="0" err="1">
                <a:solidFill>
                  <a:srgbClr val="FFFF00"/>
                </a:solidFill>
                <a:latin typeface="Georgia"/>
                <a:ea typeface="Times New Roman"/>
                <a:cs typeface="Times New Roman"/>
              </a:rPr>
              <a:t>Unfortunately</a:t>
            </a:r>
            <a:r>
              <a:rPr lang="tr-TR" sz="3500" dirty="0">
                <a:solidFill>
                  <a:srgbClr val="FFFF00"/>
                </a:solidFill>
                <a:latin typeface="Georgia"/>
                <a:ea typeface="Times New Roman"/>
                <a:cs typeface="Times New Roman"/>
              </a:rPr>
              <a:t>, </a:t>
            </a:r>
            <a:r>
              <a:rPr lang="tr-TR" sz="3500" dirty="0" err="1">
                <a:solidFill>
                  <a:srgbClr val="FFFF00"/>
                </a:solidFill>
                <a:latin typeface="Georgia"/>
                <a:ea typeface="Times New Roman"/>
                <a:cs typeface="Times New Roman"/>
              </a:rPr>
              <a:t>now</a:t>
            </a:r>
            <a:r>
              <a:rPr lang="tr-TR" sz="3500" dirty="0">
                <a:solidFill>
                  <a:srgbClr val="FFFF00"/>
                </a:solidFill>
                <a:latin typeface="Georgia"/>
                <a:ea typeface="Times New Roman"/>
                <a:cs typeface="Times New Roman"/>
              </a:rPr>
              <a:t> </a:t>
            </a:r>
            <a:r>
              <a:rPr lang="en-GB" sz="3500" dirty="0">
                <a:solidFill>
                  <a:srgbClr val="FFFF00"/>
                </a:solidFill>
                <a:ea typeface="Times New Roman"/>
                <a:cs typeface="Times New Roman"/>
              </a:rPr>
              <a:t>the world </a:t>
            </a:r>
            <a:r>
              <a:rPr lang="tr-TR" sz="3500" dirty="0">
                <a:solidFill>
                  <a:srgbClr val="FFFF00"/>
                </a:solidFill>
                <a:ea typeface="Times New Roman"/>
                <a:cs typeface="Times New Roman"/>
              </a:rPr>
              <a:t>is </a:t>
            </a:r>
            <a:r>
              <a:rPr lang="tr-TR" sz="3500" dirty="0" err="1">
                <a:solidFill>
                  <a:srgbClr val="FFFF00"/>
                </a:solidFill>
                <a:ea typeface="Times New Roman"/>
                <a:cs typeface="Times New Roman"/>
              </a:rPr>
              <a:t>facing</a:t>
            </a:r>
            <a:r>
              <a:rPr lang="en-GB" sz="3500" dirty="0">
                <a:solidFill>
                  <a:srgbClr val="FFFF00"/>
                </a:solidFill>
                <a:ea typeface="Times New Roman"/>
                <a:cs typeface="Times New Roman"/>
              </a:rPr>
              <a:t> </a:t>
            </a:r>
            <a:r>
              <a:rPr lang="tr-TR" sz="3500" dirty="0" err="1">
                <a:solidFill>
                  <a:srgbClr val="FFFF00"/>
                </a:solidFill>
                <a:ea typeface="Times New Roman"/>
                <a:cs typeface="Times New Roman"/>
              </a:rPr>
              <a:t>with</a:t>
            </a:r>
            <a:r>
              <a:rPr lang="en-GB" sz="3500" dirty="0">
                <a:solidFill>
                  <a:srgbClr val="FFFF00"/>
                </a:solidFill>
                <a:ea typeface="Times New Roman"/>
                <a:cs typeface="Times New Roman"/>
              </a:rPr>
              <a:t> a wave of</a:t>
            </a:r>
            <a:r>
              <a:rPr lang="tr-TR" sz="3500" dirty="0">
                <a:solidFill>
                  <a:srgbClr val="FFFF00"/>
                </a:solidFill>
                <a:ea typeface="Times New Roman"/>
                <a:cs typeface="Times New Roman"/>
              </a:rPr>
              <a:t> </a:t>
            </a:r>
            <a:r>
              <a:rPr lang="en-GB" sz="3500" dirty="0">
                <a:solidFill>
                  <a:srgbClr val="FFFF00"/>
                </a:solidFill>
                <a:ea typeface="Times New Roman"/>
                <a:cs typeface="Times New Roman"/>
              </a:rPr>
              <a:t>Afghan </a:t>
            </a:r>
            <a:r>
              <a:rPr lang="tr-TR" sz="3500" dirty="0">
                <a:solidFill>
                  <a:srgbClr val="FFFF00"/>
                </a:solidFill>
                <a:ea typeface="Times New Roman"/>
                <a:cs typeface="Times New Roman"/>
              </a:rPr>
              <a:t>“</a:t>
            </a:r>
            <a:r>
              <a:rPr lang="en-GB" sz="3500" dirty="0">
                <a:solidFill>
                  <a:srgbClr val="FFFF00"/>
                </a:solidFill>
                <a:ea typeface="Times New Roman"/>
                <a:cs typeface="Times New Roman"/>
              </a:rPr>
              <a:t>refugees</a:t>
            </a:r>
            <a:r>
              <a:rPr lang="tr-TR" sz="3500" dirty="0">
                <a:solidFill>
                  <a:srgbClr val="FFFF00"/>
                </a:solidFill>
                <a:ea typeface="Times New Roman"/>
                <a:cs typeface="Times New Roman"/>
              </a:rPr>
              <a:t>”</a:t>
            </a:r>
            <a:r>
              <a:rPr lang="en-GB" sz="3500" dirty="0">
                <a:solidFill>
                  <a:srgbClr val="FFFF00"/>
                </a:solidFill>
                <a:ea typeface="Times New Roman"/>
                <a:cs typeface="Times New Roman"/>
              </a:rPr>
              <a:t> following the Taliban’s takeover. </a:t>
            </a:r>
            <a:endParaRPr lang="tr-TR" sz="3500" dirty="0">
              <a:solidFill>
                <a:srgbClr val="FFFF00"/>
              </a:solidFill>
              <a:ea typeface="Times New Roman"/>
              <a:cs typeface="Times New Roman"/>
            </a:endParaRPr>
          </a:p>
          <a:p>
            <a:pPr>
              <a:buNone/>
            </a:pP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468865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7A13DBC1-E005-4CAC-965A-9C0C2B32D07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>
                <a:solidFill>
                  <a:schemeClr val="accent3">
                    <a:lumMod val="20000"/>
                    <a:lumOff val="80000"/>
                  </a:schemeClr>
                </a:solidFill>
                <a:hlinkClick r:id="rId2"/>
              </a:rPr>
              <a:t>https://youtu.be/jxEA9DvGrn4</a:t>
            </a:r>
            <a:endParaRPr lang="de-DE" dirty="0">
              <a:solidFill>
                <a:schemeClr val="accent3">
                  <a:lumMod val="20000"/>
                  <a:lumOff val="80000"/>
                </a:schemeClr>
              </a:solidFill>
            </a:endParaRPr>
          </a:p>
          <a:p>
            <a:endParaRPr lang="de-DE" dirty="0">
              <a:solidFill>
                <a:schemeClr val="accent3">
                  <a:lumMod val="20000"/>
                  <a:lumOff val="80000"/>
                </a:schemeClr>
              </a:solidFill>
            </a:endParaRPr>
          </a:p>
          <a:p>
            <a:endParaRPr lang="de-DE" dirty="0">
              <a:solidFill>
                <a:schemeClr val="accent3">
                  <a:lumMod val="20000"/>
                  <a:lumOff val="80000"/>
                </a:schemeClr>
              </a:solidFill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tr-TR" dirty="0">
                <a:solidFill>
                  <a:srgbClr val="FFFF00"/>
                </a:solidFill>
                <a:ea typeface="Times New Roman"/>
                <a:cs typeface="Times New Roman"/>
              </a:rPr>
              <a:t>	</a:t>
            </a:r>
            <a:r>
              <a:rPr lang="en-GB" dirty="0">
                <a:solidFill>
                  <a:srgbClr val="FFFF00"/>
                </a:solidFill>
                <a:ea typeface="Times New Roman"/>
                <a:cs typeface="Times New Roman"/>
              </a:rPr>
              <a:t>Somewhere between </a:t>
            </a:r>
            <a:r>
              <a:rPr lang="en-GB" b="1" dirty="0">
                <a:solidFill>
                  <a:srgbClr val="FFFF00"/>
                </a:solidFill>
                <a:ea typeface="Times New Roman"/>
                <a:cs typeface="Times New Roman"/>
                <a:hlinkClick r:id="rId2"/>
              </a:rPr>
              <a:t>500 and 2,000</a:t>
            </a:r>
            <a:r>
              <a:rPr lang="en-GB" dirty="0">
                <a:solidFill>
                  <a:srgbClr val="FFFF00"/>
                </a:solidFill>
                <a:ea typeface="Times New Roman"/>
                <a:cs typeface="Times New Roman"/>
              </a:rPr>
              <a:t> Afghan</a:t>
            </a:r>
            <a:endParaRPr lang="tr-TR" dirty="0">
              <a:solidFill>
                <a:srgbClr val="FFFF00"/>
              </a:solidFill>
              <a:ea typeface="Times New Roman"/>
              <a:cs typeface="Times New Roman"/>
            </a:endParaRPr>
          </a:p>
          <a:p>
            <a:pPr>
              <a:buNone/>
            </a:pPr>
            <a:r>
              <a:rPr lang="en-GB" dirty="0">
                <a:solidFill>
                  <a:srgbClr val="FFFF00"/>
                </a:solidFill>
                <a:ea typeface="Times New Roman"/>
                <a:cs typeface="Times New Roman"/>
              </a:rPr>
              <a:t>refugees are now estimated to be trying to enter</a:t>
            </a:r>
            <a:endParaRPr lang="tr-TR" dirty="0">
              <a:solidFill>
                <a:srgbClr val="FFFF00"/>
              </a:solidFill>
              <a:ea typeface="Times New Roman"/>
              <a:cs typeface="Times New Roman"/>
            </a:endParaRPr>
          </a:p>
          <a:p>
            <a:pPr>
              <a:buNone/>
            </a:pPr>
            <a:r>
              <a:rPr lang="en-GB" dirty="0">
                <a:solidFill>
                  <a:srgbClr val="FFFF00"/>
                </a:solidFill>
                <a:ea typeface="Times New Roman"/>
                <a:cs typeface="Times New Roman"/>
              </a:rPr>
              <a:t>Turkey every day after undertaking the long and</a:t>
            </a:r>
            <a:endParaRPr lang="tr-TR" dirty="0">
              <a:solidFill>
                <a:srgbClr val="FFFF00"/>
              </a:solidFill>
              <a:ea typeface="Times New Roman"/>
              <a:cs typeface="Times New Roman"/>
            </a:endParaRPr>
          </a:p>
          <a:p>
            <a:pPr>
              <a:buNone/>
            </a:pPr>
            <a:r>
              <a:rPr lang="en-GB" dirty="0">
                <a:solidFill>
                  <a:srgbClr val="FFFF00"/>
                </a:solidFill>
                <a:ea typeface="Times New Roman"/>
                <a:cs typeface="Times New Roman"/>
              </a:rPr>
              <a:t>unbearable journey from Afghanistan.</a:t>
            </a:r>
          </a:p>
          <a:p>
            <a:pPr>
              <a:buNone/>
            </a:pPr>
            <a:endParaRPr lang="en-GB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10 Dikdörtgen"/>
          <p:cNvSpPr/>
          <p:nvPr/>
        </p:nvSpPr>
        <p:spPr>
          <a:xfrm>
            <a:off x="285720" y="285728"/>
            <a:ext cx="8143932" cy="54168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2400" dirty="0">
                <a:solidFill>
                  <a:srgbClr val="FFFF00"/>
                </a:solidFill>
              </a:rPr>
              <a:t>	</a:t>
            </a:r>
          </a:p>
          <a:p>
            <a:endParaRPr lang="tr-TR" sz="2400" dirty="0">
              <a:solidFill>
                <a:srgbClr val="FFFF00"/>
              </a:solidFill>
            </a:endParaRPr>
          </a:p>
          <a:p>
            <a:endParaRPr lang="tr-TR" sz="2400" dirty="0">
              <a:solidFill>
                <a:srgbClr val="FFFF00"/>
              </a:solidFill>
            </a:endParaRPr>
          </a:p>
          <a:p>
            <a:endParaRPr lang="tr-TR" sz="2400" dirty="0">
              <a:solidFill>
                <a:srgbClr val="FFFF00"/>
              </a:solidFill>
            </a:endParaRPr>
          </a:p>
          <a:p>
            <a:r>
              <a:rPr lang="tr-TR" sz="2400" dirty="0">
                <a:solidFill>
                  <a:srgbClr val="FFFF00"/>
                </a:solidFill>
              </a:rPr>
              <a:t>	</a:t>
            </a:r>
            <a:r>
              <a:rPr lang="en-US" sz="2800" dirty="0">
                <a:solidFill>
                  <a:srgbClr val="FFFF00"/>
                </a:solidFill>
              </a:rPr>
              <a:t>A refugee is </a:t>
            </a:r>
            <a:r>
              <a:rPr lang="en-US" sz="2800" b="1" dirty="0">
                <a:solidFill>
                  <a:srgbClr val="FFFF00"/>
                </a:solidFill>
              </a:rPr>
              <a:t>someone who has been forced to flee his or her country because of</a:t>
            </a:r>
            <a:endParaRPr lang="tr-TR" sz="2800" b="1" dirty="0">
              <a:solidFill>
                <a:srgbClr val="FFFF00"/>
              </a:solidFill>
            </a:endParaRPr>
          </a:p>
          <a:p>
            <a:r>
              <a:rPr lang="en-US" sz="2800" b="1" dirty="0">
                <a:solidFill>
                  <a:srgbClr val="FFFF00"/>
                </a:solidFill>
              </a:rPr>
              <a:t>persecution, war or violence</a:t>
            </a:r>
            <a:r>
              <a:rPr lang="en-US" sz="2800" dirty="0">
                <a:solidFill>
                  <a:srgbClr val="FFFF00"/>
                </a:solidFill>
              </a:rPr>
              <a:t>. </a:t>
            </a:r>
            <a:endParaRPr lang="tr-TR" sz="2800" dirty="0">
              <a:solidFill>
                <a:srgbClr val="FFFF00"/>
              </a:solidFill>
            </a:endParaRPr>
          </a:p>
          <a:p>
            <a:endParaRPr lang="tr-TR" sz="2800" dirty="0">
              <a:solidFill>
                <a:srgbClr val="FFFF00"/>
              </a:solidFill>
            </a:endParaRPr>
          </a:p>
          <a:p>
            <a:r>
              <a:rPr lang="tr-TR" sz="2800" dirty="0">
                <a:solidFill>
                  <a:srgbClr val="FFFF00"/>
                </a:solidFill>
              </a:rPr>
              <a:t>	</a:t>
            </a:r>
            <a:r>
              <a:rPr lang="en-US" sz="2800" dirty="0">
                <a:solidFill>
                  <a:srgbClr val="FFFF00"/>
                </a:solidFill>
              </a:rPr>
              <a:t>A refugee has a well-founded fear of persecution for reasons of race, religion, nationality, political opinion or membership in a particular social group.</a:t>
            </a:r>
            <a:br>
              <a:rPr lang="en-GB" sz="2600" dirty="0">
                <a:solidFill>
                  <a:srgbClr val="FFFF00"/>
                </a:solidFill>
              </a:rPr>
            </a:br>
            <a:r>
              <a:rPr lang="tr-TR" sz="2600" dirty="0">
                <a:solidFill>
                  <a:srgbClr val="FFFF00"/>
                </a:solidFill>
              </a:rPr>
              <a:t> </a:t>
            </a:r>
            <a:endParaRPr lang="en-GB" sz="2600" dirty="0"/>
          </a:p>
        </p:txBody>
      </p:sp>
    </p:spTree>
    <p:extLst>
      <p:ext uri="{BB962C8B-B14F-4D97-AF65-F5344CB8AC3E}">
        <p14:creationId xmlns:p14="http://schemas.microsoft.com/office/powerpoint/2010/main" val="281330961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214282" y="1285860"/>
            <a:ext cx="4071966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tr-TR" sz="2800" dirty="0">
                <a:solidFill>
                  <a:srgbClr val="FFFF00"/>
                </a:solidFill>
                <a:ea typeface="Times New Roman"/>
                <a:cs typeface="Times New Roman"/>
              </a:rPr>
              <a:t>    </a:t>
            </a:r>
            <a:r>
              <a:rPr lang="en-GB" sz="2800" dirty="0">
                <a:solidFill>
                  <a:srgbClr val="FFFF00"/>
                </a:solidFill>
                <a:ea typeface="Times New Roman"/>
                <a:cs typeface="Times New Roman"/>
              </a:rPr>
              <a:t>As Turkey, we have sufficiently carried out our moral and humanitarian responsibilities regarding migration and as the host community</a:t>
            </a:r>
            <a:r>
              <a:rPr lang="tr-TR" sz="2800" dirty="0">
                <a:solidFill>
                  <a:srgbClr val="FFFF00"/>
                </a:solidFill>
                <a:ea typeface="Times New Roman"/>
                <a:cs typeface="Times New Roman"/>
              </a:rPr>
              <a:t>, </a:t>
            </a:r>
            <a:r>
              <a:rPr lang="tr-TR" sz="2800" dirty="0" err="1">
                <a:solidFill>
                  <a:srgbClr val="FFFF00"/>
                </a:solidFill>
                <a:ea typeface="Times New Roman"/>
                <a:cs typeface="Times New Roman"/>
              </a:rPr>
              <a:t>we</a:t>
            </a:r>
            <a:r>
              <a:rPr lang="tr-TR" sz="2800" dirty="0">
                <a:solidFill>
                  <a:srgbClr val="FFFF00"/>
                </a:solidFill>
                <a:ea typeface="Times New Roman"/>
                <a:cs typeface="Times New Roman"/>
              </a:rPr>
              <a:t> </a:t>
            </a:r>
            <a:r>
              <a:rPr lang="tr-TR" sz="2800" dirty="0" err="1">
                <a:solidFill>
                  <a:srgbClr val="FFFF00"/>
                </a:solidFill>
                <a:ea typeface="Times New Roman"/>
                <a:cs typeface="Times New Roman"/>
              </a:rPr>
              <a:t>continue</a:t>
            </a:r>
            <a:r>
              <a:rPr lang="tr-TR" sz="2800" dirty="0">
                <a:solidFill>
                  <a:srgbClr val="FFFF00"/>
                </a:solidFill>
                <a:ea typeface="Times New Roman"/>
                <a:cs typeface="Times New Roman"/>
              </a:rPr>
              <a:t> </a:t>
            </a:r>
            <a:r>
              <a:rPr lang="tr-TR" sz="2800" dirty="0" err="1">
                <a:solidFill>
                  <a:srgbClr val="FFFF00"/>
                </a:solidFill>
                <a:ea typeface="Times New Roman"/>
                <a:cs typeface="Times New Roman"/>
              </a:rPr>
              <a:t>to</a:t>
            </a:r>
            <a:r>
              <a:rPr lang="tr-TR" sz="2800" dirty="0">
                <a:solidFill>
                  <a:srgbClr val="FFFF00"/>
                </a:solidFill>
                <a:ea typeface="Times New Roman"/>
                <a:cs typeface="Times New Roman"/>
              </a:rPr>
              <a:t> do </a:t>
            </a:r>
            <a:r>
              <a:rPr lang="tr-TR" sz="2800" dirty="0" err="1">
                <a:solidFill>
                  <a:srgbClr val="FFFF00"/>
                </a:solidFill>
                <a:ea typeface="Times New Roman"/>
                <a:cs typeface="Times New Roman"/>
              </a:rPr>
              <a:t>so</a:t>
            </a:r>
            <a:r>
              <a:rPr lang="tr-TR" sz="2800" dirty="0">
                <a:solidFill>
                  <a:srgbClr val="FFFF00"/>
                </a:solidFill>
                <a:ea typeface="Times New Roman"/>
                <a:cs typeface="Times New Roman"/>
              </a:rPr>
              <a:t>.</a:t>
            </a:r>
            <a:endParaRPr lang="en-GB" sz="2800" dirty="0">
              <a:solidFill>
                <a:srgbClr val="FFFF00"/>
              </a:solidFill>
            </a:endParaRPr>
          </a:p>
        </p:txBody>
      </p:sp>
      <p:pic>
        <p:nvPicPr>
          <p:cNvPr id="4098" name="Picture 2" descr="C:\Users\şerafettin\Desktop\slaty 7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357686" y="1285860"/>
            <a:ext cx="4406929" cy="464347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lnSpc>
                <a:spcPct val="150000"/>
              </a:lnSpc>
              <a:spcAft>
                <a:spcPts val="0"/>
              </a:spcAft>
              <a:buNone/>
            </a:pPr>
            <a:r>
              <a:rPr lang="tr-TR" dirty="0">
                <a:solidFill>
                  <a:srgbClr val="FFFF00"/>
                </a:solidFill>
                <a:ea typeface="Times New Roman"/>
                <a:cs typeface="Times New Roman"/>
              </a:rPr>
              <a:t>  </a:t>
            </a:r>
            <a:r>
              <a:rPr lang="en-GB" dirty="0">
                <a:solidFill>
                  <a:srgbClr val="FFFF00"/>
                </a:solidFill>
                <a:ea typeface="Times New Roman"/>
                <a:cs typeface="Times New Roman"/>
              </a:rPr>
              <a:t>“Refugee” is a world problem not just one or a few countries’ issue. Every </a:t>
            </a:r>
            <a:r>
              <a:rPr lang="tr-TR">
                <a:solidFill>
                  <a:srgbClr val="FFFF00"/>
                </a:solidFill>
                <a:ea typeface="Times New Roman"/>
                <a:cs typeface="Times New Roman"/>
              </a:rPr>
              <a:t>indivual</a:t>
            </a:r>
            <a:r>
              <a:rPr lang="en-GB">
                <a:solidFill>
                  <a:srgbClr val="FFFF00"/>
                </a:solidFill>
                <a:ea typeface="Times New Roman"/>
                <a:cs typeface="Times New Roman"/>
              </a:rPr>
              <a:t>, </a:t>
            </a:r>
            <a:r>
              <a:rPr lang="en-GB" dirty="0">
                <a:solidFill>
                  <a:srgbClr val="FFFF00"/>
                </a:solidFill>
                <a:ea typeface="Times New Roman"/>
                <a:cs typeface="Times New Roman"/>
              </a:rPr>
              <a:t>every mother, every teacher, every school, every city, every country has her/his own part to handle this crisis. 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40646631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lnSpc>
                <a:spcPct val="150000"/>
              </a:lnSpc>
              <a:spcAft>
                <a:spcPts val="0"/>
              </a:spcAft>
              <a:buNone/>
            </a:pPr>
            <a:r>
              <a:rPr lang="en-GB" sz="6000" dirty="0">
                <a:solidFill>
                  <a:srgbClr val="FFFF00"/>
                </a:solidFill>
                <a:ea typeface="Times New Roman"/>
                <a:cs typeface="Times New Roman"/>
              </a:rPr>
              <a:t>Either all for better otherwise all worse</a:t>
            </a:r>
            <a:r>
              <a:rPr lang="en-GB" sz="6000" dirty="0">
                <a:solidFill>
                  <a:srgbClr val="FFFF00"/>
                </a:solidFill>
                <a:latin typeface="Georgia"/>
                <a:ea typeface="Times New Roman"/>
                <a:cs typeface="Times New Roman"/>
              </a:rPr>
              <a:t>. </a:t>
            </a:r>
            <a:endParaRPr lang="en-GB" sz="6000" dirty="0">
              <a:solidFill>
                <a:srgbClr val="FFFF00"/>
              </a:solidFill>
              <a:ea typeface="Times New Roman"/>
              <a:cs typeface="Times New Roman"/>
            </a:endParaRP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411923693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tr-TR" dirty="0"/>
              <a:t> </a:t>
            </a:r>
          </a:p>
          <a:p>
            <a:pPr>
              <a:buNone/>
            </a:pPr>
            <a:endParaRPr lang="tr-TR" dirty="0">
              <a:solidFill>
                <a:srgbClr val="FFFF00"/>
              </a:solidFill>
            </a:endParaRPr>
          </a:p>
          <a:p>
            <a:pPr>
              <a:buNone/>
            </a:pPr>
            <a:endParaRPr lang="tr-TR" dirty="0">
              <a:solidFill>
                <a:srgbClr val="FFFF00"/>
              </a:solidFill>
            </a:endParaRPr>
          </a:p>
          <a:p>
            <a:pPr>
              <a:buNone/>
            </a:pPr>
            <a:endParaRPr lang="tr-TR" dirty="0">
              <a:solidFill>
                <a:srgbClr val="FFFF00"/>
              </a:solidFill>
            </a:endParaRPr>
          </a:p>
          <a:p>
            <a:pPr>
              <a:buNone/>
            </a:pPr>
            <a:endParaRPr lang="tr-TR" dirty="0">
              <a:solidFill>
                <a:srgbClr val="FFFF00"/>
              </a:solidFill>
            </a:endParaRPr>
          </a:p>
          <a:p>
            <a:pPr>
              <a:buNone/>
            </a:pPr>
            <a:r>
              <a:rPr lang="tr-TR" dirty="0">
                <a:solidFill>
                  <a:srgbClr val="FFFF00"/>
                </a:solidFill>
              </a:rPr>
              <a:t>                                     </a:t>
            </a:r>
            <a:r>
              <a:rPr lang="tr-TR" dirty="0" err="1">
                <a:solidFill>
                  <a:srgbClr val="FFFF00"/>
                </a:solidFill>
              </a:rPr>
              <a:t>Thank</a:t>
            </a:r>
            <a:r>
              <a:rPr lang="tr-TR" dirty="0">
                <a:solidFill>
                  <a:srgbClr val="FFFF00"/>
                </a:solidFill>
              </a:rPr>
              <a:t> </a:t>
            </a:r>
            <a:r>
              <a:rPr lang="tr-TR" dirty="0" err="1">
                <a:solidFill>
                  <a:srgbClr val="FFFF00"/>
                </a:solidFill>
              </a:rPr>
              <a:t>you</a:t>
            </a:r>
            <a:r>
              <a:rPr lang="tr-TR" dirty="0">
                <a:solidFill>
                  <a:srgbClr val="FFFF00"/>
                </a:solidFill>
              </a:rPr>
              <a:t> </a:t>
            </a:r>
            <a:r>
              <a:rPr lang="tr-TR" dirty="0" err="1">
                <a:solidFill>
                  <a:srgbClr val="FFFF00"/>
                </a:solidFill>
              </a:rPr>
              <a:t>for</a:t>
            </a:r>
            <a:r>
              <a:rPr lang="tr-TR" dirty="0">
                <a:solidFill>
                  <a:srgbClr val="FFFF00"/>
                </a:solidFill>
              </a:rPr>
              <a:t> </a:t>
            </a:r>
            <a:r>
              <a:rPr lang="tr-TR" dirty="0" err="1">
                <a:solidFill>
                  <a:srgbClr val="FFFF00"/>
                </a:solidFill>
              </a:rPr>
              <a:t>listening</a:t>
            </a:r>
            <a:r>
              <a:rPr lang="tr-TR" dirty="0">
                <a:solidFill>
                  <a:srgbClr val="FFFF00"/>
                </a:solidFill>
              </a:rPr>
              <a:t> …</a:t>
            </a:r>
            <a:endParaRPr lang="en-GB" dirty="0">
              <a:solidFill>
                <a:srgbClr val="FFFF00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8410604" cy="2614618"/>
          </a:xfrm>
        </p:spPr>
        <p:txBody>
          <a:bodyPr/>
          <a:lstStyle/>
          <a:p>
            <a:pPr>
              <a:buNone/>
            </a:pPr>
            <a:r>
              <a:rPr lang="tr-TR" dirty="0">
                <a:solidFill>
                  <a:srgbClr val="FFFF00"/>
                </a:solidFill>
              </a:rPr>
              <a:t>Do </a:t>
            </a:r>
            <a:r>
              <a:rPr lang="tr-TR" dirty="0" err="1">
                <a:solidFill>
                  <a:srgbClr val="FFFF00"/>
                </a:solidFill>
              </a:rPr>
              <a:t>you</a:t>
            </a:r>
            <a:r>
              <a:rPr lang="tr-TR" dirty="0">
                <a:solidFill>
                  <a:srgbClr val="FFFF00"/>
                </a:solidFill>
              </a:rPr>
              <a:t> </a:t>
            </a:r>
            <a:r>
              <a:rPr lang="tr-TR" dirty="0" err="1">
                <a:solidFill>
                  <a:srgbClr val="FFFF00"/>
                </a:solidFill>
              </a:rPr>
              <a:t>know</a:t>
            </a:r>
            <a:r>
              <a:rPr lang="tr-TR" dirty="0">
                <a:solidFill>
                  <a:srgbClr val="FFFF00"/>
                </a:solidFill>
              </a:rPr>
              <a:t> </a:t>
            </a:r>
            <a:r>
              <a:rPr lang="tr-TR" dirty="0" err="1">
                <a:solidFill>
                  <a:srgbClr val="FFFF00"/>
                </a:solidFill>
              </a:rPr>
              <a:t>how</a:t>
            </a:r>
            <a:r>
              <a:rPr lang="tr-TR" dirty="0">
                <a:solidFill>
                  <a:srgbClr val="FFFF00"/>
                </a:solidFill>
              </a:rPr>
              <a:t> far </a:t>
            </a:r>
            <a:r>
              <a:rPr lang="tr-TR" dirty="0" err="1">
                <a:solidFill>
                  <a:srgbClr val="FFFF00"/>
                </a:solidFill>
              </a:rPr>
              <a:t>away</a:t>
            </a:r>
            <a:r>
              <a:rPr lang="tr-TR" dirty="0">
                <a:solidFill>
                  <a:srgbClr val="FFFF00"/>
                </a:solidFill>
              </a:rPr>
              <a:t> is Gaziantep  </a:t>
            </a:r>
            <a:r>
              <a:rPr lang="tr-TR" dirty="0" err="1">
                <a:solidFill>
                  <a:srgbClr val="FFFF00"/>
                </a:solidFill>
              </a:rPr>
              <a:t>from</a:t>
            </a:r>
            <a:endParaRPr lang="tr-TR" dirty="0">
              <a:solidFill>
                <a:srgbClr val="FFFF00"/>
              </a:solidFill>
            </a:endParaRPr>
          </a:p>
          <a:p>
            <a:pPr>
              <a:buNone/>
            </a:pPr>
            <a:r>
              <a:rPr lang="tr-TR" dirty="0" err="1">
                <a:solidFill>
                  <a:srgbClr val="FFFF00"/>
                </a:solidFill>
              </a:rPr>
              <a:t>Aleppo</a:t>
            </a:r>
            <a:r>
              <a:rPr lang="tr-TR" dirty="0">
                <a:solidFill>
                  <a:srgbClr val="FFFF00"/>
                </a:solidFill>
              </a:rPr>
              <a:t>?</a:t>
            </a:r>
            <a:endParaRPr lang="en-GB" dirty="0">
              <a:solidFill>
                <a:srgbClr val="FFFF00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Dikdörtgen"/>
          <p:cNvSpPr/>
          <p:nvPr/>
        </p:nvSpPr>
        <p:spPr>
          <a:xfrm>
            <a:off x="714348" y="1357298"/>
            <a:ext cx="7786742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sz="2800" dirty="0">
                <a:solidFill>
                  <a:srgbClr val="FFFF00"/>
                </a:solidFill>
              </a:rPr>
              <a:t>Aleppo is only about 100</a:t>
            </a:r>
            <a:r>
              <a:rPr lang="tr-TR" sz="2800" dirty="0">
                <a:solidFill>
                  <a:srgbClr val="FFFF00"/>
                </a:solidFill>
              </a:rPr>
              <a:t> </a:t>
            </a:r>
            <a:r>
              <a:rPr lang="en-US" sz="2800" dirty="0">
                <a:solidFill>
                  <a:srgbClr val="FFFF00"/>
                </a:solidFill>
              </a:rPr>
              <a:t>kilometers</a:t>
            </a:r>
            <a:r>
              <a:rPr lang="tr-TR" sz="2800" dirty="0">
                <a:solidFill>
                  <a:srgbClr val="FFFF00"/>
                </a:solidFill>
              </a:rPr>
              <a:t> </a:t>
            </a:r>
            <a:r>
              <a:rPr lang="en-US" sz="2800" dirty="0">
                <a:solidFill>
                  <a:srgbClr val="FFFF00"/>
                </a:solidFill>
              </a:rPr>
              <a:t>from Gaziantep</a:t>
            </a:r>
            <a:r>
              <a:rPr lang="tr-TR" sz="2800" dirty="0">
                <a:solidFill>
                  <a:srgbClr val="FFFF00"/>
                </a:solidFill>
              </a:rPr>
              <a:t>. </a:t>
            </a:r>
          </a:p>
          <a:p>
            <a:pPr lvl="0" algn="just" fontAlgn="base">
              <a:spcBef>
                <a:spcPct val="0"/>
              </a:spcBef>
              <a:spcAft>
                <a:spcPct val="0"/>
              </a:spcAft>
              <a:buNone/>
            </a:pPr>
            <a:endParaRPr lang="tr-TR" sz="2800" dirty="0">
              <a:solidFill>
                <a:srgbClr val="FFFF00"/>
              </a:solidFill>
            </a:endParaRPr>
          </a:p>
          <a:p>
            <a:pPr lvl="0" algn="just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tr-TR" sz="2800" dirty="0" err="1">
                <a:solidFill>
                  <a:srgbClr val="FFFF00"/>
                </a:solidFill>
              </a:rPr>
              <a:t>Aleppo</a:t>
            </a:r>
            <a:r>
              <a:rPr lang="tr-TR" sz="2800" dirty="0">
                <a:solidFill>
                  <a:srgbClr val="FFFF00"/>
                </a:solidFill>
              </a:rPr>
              <a:t> is far </a:t>
            </a:r>
            <a:r>
              <a:rPr lang="tr-TR" sz="2800" dirty="0" err="1">
                <a:solidFill>
                  <a:srgbClr val="FFFF00"/>
                </a:solidFill>
              </a:rPr>
              <a:t>nearer</a:t>
            </a:r>
            <a:r>
              <a:rPr lang="tr-TR" sz="2800" dirty="0">
                <a:solidFill>
                  <a:srgbClr val="FFFF00"/>
                </a:solidFill>
              </a:rPr>
              <a:t> </a:t>
            </a:r>
            <a:r>
              <a:rPr lang="tr-TR" sz="2800" dirty="0" err="1">
                <a:solidFill>
                  <a:srgbClr val="FFFF00"/>
                </a:solidFill>
              </a:rPr>
              <a:t>to</a:t>
            </a:r>
            <a:r>
              <a:rPr lang="tr-TR" sz="2800" dirty="0">
                <a:solidFill>
                  <a:srgbClr val="FFFF00"/>
                </a:solidFill>
              </a:rPr>
              <a:t>  Gaziantep </a:t>
            </a:r>
            <a:r>
              <a:rPr lang="tr-TR" sz="2800" dirty="0" err="1">
                <a:solidFill>
                  <a:srgbClr val="FFFF00"/>
                </a:solidFill>
              </a:rPr>
              <a:t>than</a:t>
            </a:r>
            <a:r>
              <a:rPr lang="tr-TR" sz="2800" dirty="0">
                <a:solidFill>
                  <a:srgbClr val="FFFF00"/>
                </a:solidFill>
              </a:rPr>
              <a:t> </a:t>
            </a:r>
            <a:r>
              <a:rPr lang="tr-TR" sz="2800" dirty="0" err="1">
                <a:solidFill>
                  <a:srgbClr val="FFFF00"/>
                </a:solidFill>
              </a:rPr>
              <a:t>most</a:t>
            </a:r>
            <a:r>
              <a:rPr lang="tr-TR" sz="2800" dirty="0">
                <a:solidFill>
                  <a:srgbClr val="FFFF00"/>
                </a:solidFill>
              </a:rPr>
              <a:t> of </a:t>
            </a:r>
            <a:r>
              <a:rPr lang="tr-TR" sz="2800" dirty="0" err="1">
                <a:solidFill>
                  <a:srgbClr val="FFFF00"/>
                </a:solidFill>
              </a:rPr>
              <a:t>the</a:t>
            </a:r>
            <a:r>
              <a:rPr lang="tr-TR" sz="2800" dirty="0">
                <a:solidFill>
                  <a:srgbClr val="FFFF00"/>
                </a:solidFill>
              </a:rPr>
              <a:t> </a:t>
            </a:r>
            <a:r>
              <a:rPr lang="tr-TR" sz="2800" dirty="0" err="1">
                <a:solidFill>
                  <a:srgbClr val="FFFF00"/>
                </a:solidFill>
              </a:rPr>
              <a:t>cities</a:t>
            </a:r>
            <a:r>
              <a:rPr lang="tr-TR" sz="2800" dirty="0">
                <a:solidFill>
                  <a:srgbClr val="FFFF00"/>
                </a:solidFill>
              </a:rPr>
              <a:t> in </a:t>
            </a:r>
            <a:r>
              <a:rPr lang="tr-TR" sz="2800" dirty="0" err="1">
                <a:solidFill>
                  <a:srgbClr val="FFFF00"/>
                </a:solidFill>
              </a:rPr>
              <a:t>Turkey</a:t>
            </a:r>
            <a:r>
              <a:rPr lang="tr-TR" sz="2800" dirty="0">
                <a:solidFill>
                  <a:srgbClr val="FFFF00"/>
                </a:solidFill>
              </a:rPr>
              <a:t>. 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285720" y="1142984"/>
            <a:ext cx="8572560" cy="1643074"/>
          </a:xfrm>
        </p:spPr>
        <p:txBody>
          <a:bodyPr>
            <a:normAutofit/>
          </a:bodyPr>
          <a:lstStyle/>
          <a:p>
            <a:pPr indent="449580">
              <a:lnSpc>
                <a:spcPct val="150000"/>
              </a:lnSpc>
              <a:spcAft>
                <a:spcPts val="0"/>
              </a:spcAft>
              <a:buNone/>
            </a:pPr>
            <a:r>
              <a:rPr lang="tr-TR" sz="3000" dirty="0">
                <a:solidFill>
                  <a:srgbClr val="FFFF00"/>
                </a:solidFill>
              </a:rPr>
              <a:t>T</a:t>
            </a:r>
            <a:r>
              <a:rPr lang="en-GB" sz="3000" dirty="0">
                <a:solidFill>
                  <a:srgbClr val="FFFF00"/>
                </a:solidFill>
              </a:rPr>
              <a:t>he </a:t>
            </a:r>
            <a:r>
              <a:rPr lang="tr-TR" sz="3000" dirty="0" err="1">
                <a:solidFill>
                  <a:srgbClr val="FFFF00"/>
                </a:solidFill>
              </a:rPr>
              <a:t>twin</a:t>
            </a:r>
            <a:r>
              <a:rPr lang="en-GB" sz="3000" dirty="0">
                <a:solidFill>
                  <a:srgbClr val="FFFF00"/>
                </a:solidFill>
              </a:rPr>
              <a:t> ancient</a:t>
            </a:r>
            <a:r>
              <a:rPr lang="tr-TR" sz="3000" dirty="0">
                <a:solidFill>
                  <a:srgbClr val="FFFF00"/>
                </a:solidFill>
              </a:rPr>
              <a:t> </a:t>
            </a:r>
            <a:r>
              <a:rPr lang="tr-TR" sz="3000" dirty="0" err="1">
                <a:solidFill>
                  <a:srgbClr val="FFFF00"/>
                </a:solidFill>
              </a:rPr>
              <a:t>and</a:t>
            </a:r>
            <a:r>
              <a:rPr lang="tr-TR" sz="3000" dirty="0">
                <a:solidFill>
                  <a:srgbClr val="FFFF00"/>
                </a:solidFill>
              </a:rPr>
              <a:t> </a:t>
            </a:r>
            <a:r>
              <a:rPr lang="en-GB" sz="3000" dirty="0">
                <a:solidFill>
                  <a:srgbClr val="FFFF00"/>
                </a:solidFill>
              </a:rPr>
              <a:t>trading </a:t>
            </a:r>
            <a:r>
              <a:rPr lang="tr-TR" sz="3000" dirty="0">
                <a:solidFill>
                  <a:srgbClr val="FFFF00"/>
                </a:solidFill>
              </a:rPr>
              <a:t> </a:t>
            </a:r>
            <a:r>
              <a:rPr lang="en-GB" sz="3000" dirty="0">
                <a:solidFill>
                  <a:srgbClr val="FFFF00"/>
                </a:solidFill>
              </a:rPr>
              <a:t>posts share many cultural and historical</a:t>
            </a:r>
            <a:r>
              <a:rPr lang="tr-TR" sz="3000" dirty="0">
                <a:solidFill>
                  <a:srgbClr val="FFFF00"/>
                </a:solidFill>
              </a:rPr>
              <a:t> </a:t>
            </a:r>
            <a:r>
              <a:rPr lang="en-GB" sz="3000" dirty="0">
                <a:solidFill>
                  <a:srgbClr val="FFFF00"/>
                </a:solidFill>
              </a:rPr>
              <a:t>ties</a:t>
            </a:r>
            <a:r>
              <a:rPr lang="tr-TR" sz="3000" dirty="0">
                <a:solidFill>
                  <a:srgbClr val="FFFF00"/>
                </a:solidFill>
              </a:rPr>
              <a:t>.</a:t>
            </a:r>
            <a:r>
              <a:rPr lang="en-GB" sz="3000" dirty="0"/>
              <a:t> </a:t>
            </a:r>
            <a:endParaRPr lang="tr-TR" sz="3000" dirty="0">
              <a:ea typeface="Times New Roman"/>
              <a:cs typeface="Times New Roman"/>
            </a:endParaRPr>
          </a:p>
          <a:p>
            <a:endParaRPr lang="tr-TR" dirty="0"/>
          </a:p>
        </p:txBody>
      </p:sp>
      <p:pic>
        <p:nvPicPr>
          <p:cNvPr id="2050" name="Picture 2" descr="C:\Users\şerafettin\Desktop\slayt 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2714620"/>
            <a:ext cx="8215370" cy="350046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5742178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142844" y="1071547"/>
            <a:ext cx="8686800" cy="2786082"/>
          </a:xfrm>
        </p:spPr>
        <p:txBody>
          <a:bodyPr>
            <a:normAutofit lnSpcReduction="10000"/>
          </a:bodyPr>
          <a:lstStyle/>
          <a:p>
            <a:pPr>
              <a:buNone/>
            </a:pPr>
            <a:endParaRPr lang="tr-TR" dirty="0">
              <a:solidFill>
                <a:srgbClr val="FFFF00"/>
              </a:solidFill>
            </a:endParaRPr>
          </a:p>
          <a:p>
            <a:pPr>
              <a:buNone/>
            </a:pPr>
            <a:r>
              <a:rPr lang="tr-TR" dirty="0">
                <a:solidFill>
                  <a:srgbClr val="FFFF00"/>
                </a:solidFill>
              </a:rPr>
              <a:t>A</a:t>
            </a:r>
            <a:r>
              <a:rPr lang="en-US" dirty="0">
                <a:solidFill>
                  <a:srgbClr val="FFFF00"/>
                </a:solidFill>
              </a:rPr>
              <a:t>bout </a:t>
            </a:r>
            <a:r>
              <a:rPr lang="tr-TR" dirty="0">
                <a:solidFill>
                  <a:srgbClr val="FFFF00"/>
                </a:solidFill>
              </a:rPr>
              <a:t>10 </a:t>
            </a:r>
            <a:r>
              <a:rPr lang="en-US" dirty="0">
                <a:solidFill>
                  <a:srgbClr val="FFFF00"/>
                </a:solidFill>
              </a:rPr>
              <a:t> year</a:t>
            </a:r>
            <a:r>
              <a:rPr lang="tr-TR" dirty="0">
                <a:solidFill>
                  <a:srgbClr val="FFFF00"/>
                </a:solidFill>
              </a:rPr>
              <a:t>s</a:t>
            </a:r>
            <a:r>
              <a:rPr lang="en-US" dirty="0">
                <a:solidFill>
                  <a:srgbClr val="FFFF00"/>
                </a:solidFill>
              </a:rPr>
              <a:t> ago, there were taxis from</a:t>
            </a:r>
            <a:endParaRPr lang="tr-TR" dirty="0">
              <a:solidFill>
                <a:srgbClr val="FFFF00"/>
              </a:solidFill>
            </a:endParaRPr>
          </a:p>
          <a:p>
            <a:pPr>
              <a:buNone/>
            </a:pPr>
            <a:r>
              <a:rPr lang="en-US" dirty="0">
                <a:solidFill>
                  <a:srgbClr val="FFFF00"/>
                </a:solidFill>
              </a:rPr>
              <a:t>Aleppo</a:t>
            </a:r>
            <a:r>
              <a:rPr lang="tr-TR" dirty="0">
                <a:solidFill>
                  <a:srgbClr val="FFFF00"/>
                </a:solidFill>
              </a:rPr>
              <a:t>  </a:t>
            </a:r>
            <a:r>
              <a:rPr lang="en-US" dirty="0">
                <a:solidFill>
                  <a:srgbClr val="FFFF00"/>
                </a:solidFill>
              </a:rPr>
              <a:t>waiting in line at the Gaziantep airport. </a:t>
            </a:r>
            <a:endParaRPr lang="tr-TR" dirty="0">
              <a:solidFill>
                <a:srgbClr val="FFFF00"/>
              </a:solidFill>
            </a:endParaRPr>
          </a:p>
          <a:p>
            <a:pPr>
              <a:buNone/>
            </a:pPr>
            <a:r>
              <a:rPr lang="en-US" dirty="0">
                <a:solidFill>
                  <a:srgbClr val="FFFF00"/>
                </a:solidFill>
              </a:rPr>
              <a:t>Why?</a:t>
            </a:r>
            <a:r>
              <a:rPr lang="tr-TR" dirty="0">
                <a:solidFill>
                  <a:srgbClr val="FFFF00"/>
                </a:solidFill>
              </a:rPr>
              <a:t> </a:t>
            </a:r>
            <a:r>
              <a:rPr lang="en-US" dirty="0">
                <a:solidFill>
                  <a:srgbClr val="FFFF00"/>
                </a:solidFill>
              </a:rPr>
              <a:t>Just to take their customers back to</a:t>
            </a:r>
            <a:endParaRPr lang="tr-TR" dirty="0">
              <a:solidFill>
                <a:srgbClr val="FFFF00"/>
              </a:solidFill>
            </a:endParaRPr>
          </a:p>
          <a:p>
            <a:pPr>
              <a:buNone/>
            </a:pPr>
            <a:r>
              <a:rPr lang="en-US" dirty="0">
                <a:solidFill>
                  <a:srgbClr val="FFFF00"/>
                </a:solidFill>
              </a:rPr>
              <a:t>Aleppo.</a:t>
            </a:r>
            <a:endParaRPr lang="en-GB" dirty="0">
              <a:solidFill>
                <a:srgbClr val="FFFF00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304800" y="1554163"/>
            <a:ext cx="8686800" cy="216059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3600" dirty="0">
                <a:solidFill>
                  <a:srgbClr val="FFFF00"/>
                </a:solidFill>
              </a:rPr>
              <a:t>The taxis from Aleppo used to bring them</a:t>
            </a:r>
            <a:endParaRPr lang="tr-TR" sz="3600" dirty="0">
              <a:solidFill>
                <a:srgbClr val="FFFF00"/>
              </a:solidFill>
            </a:endParaRPr>
          </a:p>
          <a:p>
            <a:pPr>
              <a:buNone/>
            </a:pPr>
            <a:r>
              <a:rPr lang="en-US" sz="3600" dirty="0">
                <a:solidFill>
                  <a:srgbClr val="FFFF00"/>
                </a:solidFill>
              </a:rPr>
              <a:t>to the</a:t>
            </a:r>
            <a:r>
              <a:rPr lang="tr-TR" sz="3600" dirty="0">
                <a:solidFill>
                  <a:srgbClr val="FFFF00"/>
                </a:solidFill>
              </a:rPr>
              <a:t> </a:t>
            </a:r>
            <a:r>
              <a:rPr lang="en-US" sz="3600" dirty="0">
                <a:solidFill>
                  <a:srgbClr val="FFFF00"/>
                </a:solidFill>
              </a:rPr>
              <a:t>airport and then take them back.</a:t>
            </a:r>
            <a:endParaRPr lang="en-GB" sz="36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sz="4000" dirty="0">
                <a:solidFill>
                  <a:srgbClr val="FFFF00"/>
                </a:solidFill>
              </a:rPr>
              <a:t>The twin cities me</a:t>
            </a:r>
            <a:r>
              <a:rPr lang="tr-TR" sz="4000" dirty="0">
                <a:solidFill>
                  <a:srgbClr val="FFFF00"/>
                </a:solidFill>
              </a:rPr>
              <a:t>t</a:t>
            </a:r>
            <a:r>
              <a:rPr lang="en-US" sz="4000" dirty="0">
                <a:solidFill>
                  <a:srgbClr val="FFFF00"/>
                </a:solidFill>
              </a:rPr>
              <a:t> and kind of like</a:t>
            </a:r>
            <a:r>
              <a:rPr lang="tr-TR" sz="4000" dirty="0">
                <a:solidFill>
                  <a:srgbClr val="FFFF00"/>
                </a:solidFill>
              </a:rPr>
              <a:t>d</a:t>
            </a:r>
          </a:p>
          <a:p>
            <a:pPr>
              <a:buNone/>
            </a:pPr>
            <a:r>
              <a:rPr lang="en-US" sz="4000" dirty="0">
                <a:solidFill>
                  <a:srgbClr val="FFFF00"/>
                </a:solidFill>
              </a:rPr>
              <a:t>each</a:t>
            </a:r>
            <a:r>
              <a:rPr lang="tr-TR" sz="4000" dirty="0">
                <a:solidFill>
                  <a:srgbClr val="FFFF00"/>
                </a:solidFill>
              </a:rPr>
              <a:t> </a:t>
            </a:r>
            <a:r>
              <a:rPr lang="en-US" sz="4000" dirty="0">
                <a:solidFill>
                  <a:srgbClr val="FFFF00"/>
                </a:solidFill>
              </a:rPr>
              <a:t>other. </a:t>
            </a:r>
            <a:endParaRPr lang="en-GB" sz="4000" dirty="0">
              <a:solidFill>
                <a:srgbClr val="FFFF00"/>
              </a:solidFill>
            </a:endParaRPr>
          </a:p>
          <a:p>
            <a:pPr>
              <a:buNone/>
            </a:pPr>
            <a:r>
              <a:rPr lang="en-US" sz="4000" dirty="0">
                <a:solidFill>
                  <a:srgbClr val="FFFF00"/>
                </a:solidFill>
              </a:rPr>
              <a:t>Everything was moving in the right</a:t>
            </a:r>
            <a:endParaRPr lang="tr-TR" sz="4000" dirty="0">
              <a:solidFill>
                <a:srgbClr val="FFFF00"/>
              </a:solidFill>
            </a:endParaRPr>
          </a:p>
          <a:p>
            <a:pPr>
              <a:buNone/>
            </a:pPr>
            <a:r>
              <a:rPr lang="en-US" sz="4000" dirty="0">
                <a:solidFill>
                  <a:srgbClr val="FFFF00"/>
                </a:solidFill>
              </a:rPr>
              <a:t>direction.</a:t>
            </a:r>
            <a:endParaRPr lang="tr-TR" sz="4000" dirty="0">
              <a:solidFill>
                <a:srgbClr val="FFFF00"/>
              </a:solidFill>
            </a:endParaRPr>
          </a:p>
          <a:p>
            <a:pPr>
              <a:buNone/>
            </a:pPr>
            <a:endParaRPr lang="tr-TR" sz="40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tr-TR" dirty="0" err="1">
                <a:solidFill>
                  <a:srgbClr val="FFFF00"/>
                </a:solidFill>
              </a:rPr>
              <a:t>How</a:t>
            </a:r>
            <a:r>
              <a:rPr lang="tr-TR" dirty="0">
                <a:solidFill>
                  <a:srgbClr val="FFFF00"/>
                </a:solidFill>
              </a:rPr>
              <a:t>  has </a:t>
            </a:r>
            <a:r>
              <a:rPr lang="tr-TR" dirty="0" err="1">
                <a:solidFill>
                  <a:srgbClr val="FFFF00"/>
                </a:solidFill>
              </a:rPr>
              <a:t>everything</a:t>
            </a:r>
            <a:r>
              <a:rPr lang="tr-TR" dirty="0">
                <a:solidFill>
                  <a:srgbClr val="FFFF00"/>
                </a:solidFill>
              </a:rPr>
              <a:t>  </a:t>
            </a:r>
            <a:r>
              <a:rPr lang="tr-TR" dirty="0" err="1">
                <a:solidFill>
                  <a:srgbClr val="FFFF00"/>
                </a:solidFill>
              </a:rPr>
              <a:t>chaged</a:t>
            </a:r>
            <a:r>
              <a:rPr lang="tr-TR" dirty="0">
                <a:solidFill>
                  <a:srgbClr val="FFFF00"/>
                </a:solidFill>
              </a:rPr>
              <a:t> at </a:t>
            </a:r>
            <a:r>
              <a:rPr lang="tr-TR" dirty="0" err="1">
                <a:solidFill>
                  <a:srgbClr val="FFFF00"/>
                </a:solidFill>
              </a:rPr>
              <a:t>one</a:t>
            </a:r>
            <a:r>
              <a:rPr lang="tr-TR" dirty="0">
                <a:solidFill>
                  <a:srgbClr val="FFFF00"/>
                </a:solidFill>
              </a:rPr>
              <a:t> </a:t>
            </a:r>
            <a:r>
              <a:rPr lang="tr-TR" dirty="0" err="1">
                <a:solidFill>
                  <a:srgbClr val="FFFF00"/>
                </a:solidFill>
              </a:rPr>
              <a:t>night</a:t>
            </a:r>
            <a:r>
              <a:rPr lang="tr-TR" dirty="0">
                <a:solidFill>
                  <a:srgbClr val="FFFF00"/>
                </a:solidFill>
              </a:rPr>
              <a:t> </a:t>
            </a:r>
            <a:r>
              <a:rPr lang="tr-TR" dirty="0" err="1">
                <a:solidFill>
                  <a:srgbClr val="FFFF00"/>
                </a:solidFill>
              </a:rPr>
              <a:t>and</a:t>
            </a:r>
            <a:endParaRPr lang="tr-TR" dirty="0">
              <a:solidFill>
                <a:srgbClr val="FFFF00"/>
              </a:solidFill>
            </a:endParaRPr>
          </a:p>
          <a:p>
            <a:pPr>
              <a:buNone/>
            </a:pPr>
            <a:r>
              <a:rPr lang="tr-TR" dirty="0" err="1">
                <a:solidFill>
                  <a:srgbClr val="FFFF00"/>
                </a:solidFill>
              </a:rPr>
              <a:t>became</a:t>
            </a:r>
            <a:r>
              <a:rPr lang="tr-TR" dirty="0">
                <a:solidFill>
                  <a:srgbClr val="FFFF00"/>
                </a:solidFill>
              </a:rPr>
              <a:t> </a:t>
            </a:r>
            <a:r>
              <a:rPr lang="en-US" dirty="0">
                <a:solidFill>
                  <a:srgbClr val="FFFF00"/>
                </a:solidFill>
              </a:rPr>
              <a:t>like a badly</a:t>
            </a:r>
            <a:r>
              <a:rPr lang="tr-TR" dirty="0">
                <a:solidFill>
                  <a:srgbClr val="FFFF00"/>
                </a:solidFill>
              </a:rPr>
              <a:t> </a:t>
            </a:r>
            <a:r>
              <a:rPr lang="en-US" dirty="0">
                <a:solidFill>
                  <a:srgbClr val="FFFF00"/>
                </a:solidFill>
              </a:rPr>
              <a:t>directed </a:t>
            </a:r>
            <a:r>
              <a:rPr lang="tr-TR" dirty="0" err="1">
                <a:solidFill>
                  <a:srgbClr val="FFFF00"/>
                </a:solidFill>
              </a:rPr>
              <a:t>bloody</a:t>
            </a:r>
            <a:r>
              <a:rPr lang="tr-TR" dirty="0">
                <a:solidFill>
                  <a:srgbClr val="FFFF00"/>
                </a:solidFill>
              </a:rPr>
              <a:t> </a:t>
            </a:r>
            <a:r>
              <a:rPr lang="en-US" dirty="0">
                <a:solidFill>
                  <a:srgbClr val="FFFF00"/>
                </a:solidFill>
              </a:rPr>
              <a:t>horror</a:t>
            </a:r>
            <a:endParaRPr lang="tr-TR" dirty="0">
              <a:solidFill>
                <a:srgbClr val="FFFF00"/>
              </a:solidFill>
            </a:endParaRPr>
          </a:p>
          <a:p>
            <a:pPr>
              <a:buNone/>
            </a:pPr>
            <a:r>
              <a:rPr lang="en-US" dirty="0">
                <a:solidFill>
                  <a:srgbClr val="FFFF00"/>
                </a:solidFill>
              </a:rPr>
              <a:t>movie</a:t>
            </a:r>
            <a:r>
              <a:rPr lang="tr-TR" dirty="0">
                <a:solidFill>
                  <a:srgbClr val="FFFF00"/>
                </a:solidFill>
              </a:rPr>
              <a:t>?</a:t>
            </a:r>
            <a:endParaRPr lang="en-GB" dirty="0">
              <a:solidFill>
                <a:srgbClr val="FFFF00"/>
              </a:solidFill>
            </a:endParaRP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Gezinti">
  <a:themeElements>
    <a:clrScheme name="Özel 1">
      <a:dk1>
        <a:srgbClr val="000000"/>
      </a:dk1>
      <a:lt1>
        <a:srgbClr val="000000"/>
      </a:lt1>
      <a:dk2>
        <a:srgbClr val="000000"/>
      </a:dk2>
      <a:lt2>
        <a:srgbClr val="000000"/>
      </a:lt2>
      <a:accent1>
        <a:srgbClr val="000000"/>
      </a:accent1>
      <a:accent2>
        <a:srgbClr val="000000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Akış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Gezinti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0</TotalTime>
  <Words>593</Words>
  <Application>Microsoft Office PowerPoint</Application>
  <PresentationFormat>Bildschirmpräsentation (4:3)</PresentationFormat>
  <Paragraphs>64</Paragraphs>
  <Slides>29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6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29</vt:i4>
      </vt:variant>
    </vt:vector>
  </HeadingPairs>
  <TitlesOfParts>
    <vt:vector size="36" baseType="lpstr">
      <vt:lpstr>Arial</vt:lpstr>
      <vt:lpstr>Calibri</vt:lpstr>
      <vt:lpstr>Constantia</vt:lpstr>
      <vt:lpstr>Georgia</vt:lpstr>
      <vt:lpstr>Times New Roman</vt:lpstr>
      <vt:lpstr>Wingdings 2</vt:lpstr>
      <vt:lpstr>Gezinti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Gaziantep Municipality has determINED five main TITLES to handle “Refugee Crisis” : 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Öğretmenler Odası</dc:creator>
  <cp:lastModifiedBy>Susanne Gründler</cp:lastModifiedBy>
  <cp:revision>38</cp:revision>
  <dcterms:created xsi:type="dcterms:W3CDTF">2021-09-15T11:17:02Z</dcterms:created>
  <dcterms:modified xsi:type="dcterms:W3CDTF">2021-10-10T10:35:24Z</dcterms:modified>
</cp:coreProperties>
</file>