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2" r:id="rId4"/>
    <p:sldId id="260" r:id="rId5"/>
    <p:sldId id="261" r:id="rId6"/>
    <p:sldId id="291" r:id="rId7"/>
    <p:sldId id="262" r:id="rId8"/>
    <p:sldId id="263" r:id="rId9"/>
    <p:sldId id="264" r:id="rId10"/>
    <p:sldId id="265" r:id="rId11"/>
    <p:sldId id="267" r:id="rId12"/>
    <p:sldId id="293" r:id="rId13"/>
    <p:sldId id="266" r:id="rId14"/>
    <p:sldId id="268" r:id="rId15"/>
    <p:sldId id="272" r:id="rId16"/>
    <p:sldId id="271" r:id="rId17"/>
    <p:sldId id="269" r:id="rId18"/>
    <p:sldId id="294" r:id="rId19"/>
    <p:sldId id="274" r:id="rId20"/>
    <p:sldId id="275" r:id="rId21"/>
    <p:sldId id="286" r:id="rId22"/>
    <p:sldId id="273" r:id="rId23"/>
    <p:sldId id="276" r:id="rId24"/>
    <p:sldId id="277" r:id="rId25"/>
    <p:sldId id="283" r:id="rId26"/>
    <p:sldId id="284" r:id="rId27"/>
    <p:sldId id="285" r:id="rId28"/>
    <p:sldId id="288" r:id="rId29"/>
    <p:sldId id="295" r:id="rId30"/>
    <p:sldId id="289" r:id="rId31"/>
    <p:sldId id="290" r:id="rId32"/>
    <p:sldId id="296" r:id="rId33"/>
    <p:sldId id="298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682DC0-2C8D-4C4E-B0DE-C26CEA0042CF}" type="datetime1">
              <a:rPr lang="de-DE"/>
              <a:pPr lvl="0"/>
              <a:t>01.10.2021</a:t>
            </a:fld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81D51A-E891-46E0-BE31-F96FC761336F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77038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025377-93D9-4BBD-A987-B95835FAB5DA}" type="datetime1">
              <a:rPr lang="de-DE"/>
              <a:pPr lvl="0"/>
              <a:t>01.10.2021</a:t>
            </a:fld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4315DD-F89F-4366-9855-D1795D26CC38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17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FC68E7-66B6-4737-93FA-EB49C371815A}" type="datetime1">
              <a:rPr lang="de-DE"/>
              <a:pPr lvl="0"/>
              <a:t>01.10.2021</a:t>
            </a:fld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71CC36-EC78-4D42-B1A9-515D51C3311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68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EC2C85-6049-401C-8A42-907FE3B1BCE2}" type="datetime1">
              <a:rPr lang="de-DE"/>
              <a:pPr lvl="0"/>
              <a:t>01.10.2021</a:t>
            </a:fld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C6CA18-C0BF-46B0-8F4E-D1BEE008258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564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4D4E76-8443-49BD-826E-5E65EC006DC9}" type="datetime1">
              <a:rPr lang="de-DE"/>
              <a:pPr lvl="0"/>
              <a:t>01.10.2021</a:t>
            </a:fld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C36BAF-026C-4BFD-8A67-E69CD576375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817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88B408-8355-4990-8062-283399095208}" type="datetime1">
              <a:rPr lang="de-DE"/>
              <a:pPr lvl="0"/>
              <a:t>01.10.2021</a:t>
            </a:fld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B38B61-478A-41A2-82C5-4B80D80CAD0A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04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E4FEB0-94AD-4B60-AFFD-508091F832F5}" type="datetime1">
              <a:rPr lang="de-DE"/>
              <a:pPr lvl="0"/>
              <a:t>01.10.2021</a:t>
            </a:fld>
            <a:endParaRPr lang="de-DE"/>
          </a:p>
        </p:txBody>
      </p:sp>
      <p:sp>
        <p:nvSpPr>
          <p:cNvPr id="8" name="Fußzeilenplatzhalt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9" name="Foliennummernplatzhalt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23B23F-0228-4B71-B5DF-2423CD6D1AA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099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02AE97-06D1-4339-9E4D-B3342A12EF95}" type="datetime1">
              <a:rPr lang="de-DE"/>
              <a:pPr lvl="0"/>
              <a:t>01.10.2021</a:t>
            </a:fld>
            <a:endParaRPr lang="de-DE"/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D3DC41-EAFC-4860-B3E5-A8621F2718B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51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34BDF0-4609-4CC6-B995-39210E2EFF14}" type="datetime1">
              <a:rPr lang="de-DE"/>
              <a:pPr lvl="0"/>
              <a:t>01.10.2021</a:t>
            </a:fld>
            <a:endParaRPr lang="de-DE"/>
          </a:p>
        </p:txBody>
      </p:sp>
      <p:sp>
        <p:nvSpPr>
          <p:cNvPr id="3" name="Fußzeilenplatzhalt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42BAB8-7C45-40B6-98E9-D2BCD81390A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08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8F8CC1-C026-4EDF-946B-D92F4A3373DC}" type="datetime1">
              <a:rPr lang="de-DE"/>
              <a:pPr lvl="0"/>
              <a:t>01.10.2021</a:t>
            </a:fld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B69B04-46A4-4E5F-A840-23D66AD7415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61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de-DE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31F2CB-2AEE-494F-BED1-81CC05AA3AEB}" type="datetime1">
              <a:rPr lang="de-DE"/>
              <a:pPr lvl="0"/>
              <a:t>01.10.2021</a:t>
            </a:fld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1BB822-474D-4962-8CCF-AD2AEFFE511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426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7DB7190-BAE3-4FB1-AC80-5418BA705004}" type="datetime1">
              <a:rPr lang="de-DE"/>
              <a:pPr lvl="0"/>
              <a:t>01.10.2021</a:t>
            </a:fld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CCDAE09-0018-4D1B-A933-DA9AB72EB28A}" type="slidenum"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de-DE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de-DE"/>
              <a:t>Some thoughts about 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de-DE" sz="4400">
                <a:latin typeface="Arial Black" pitchFamily="34"/>
              </a:rPr>
              <a:t>Walls and Borders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3950381"/>
          </a:xfrm>
        </p:spPr>
        <p:txBody>
          <a:bodyPr/>
          <a:lstStyle/>
          <a:p>
            <a:pPr lvl="0"/>
            <a:r>
              <a:rPr lang="de-DE"/>
              <a:t>We – the Germans –</a:t>
            </a:r>
            <a:br>
              <a:rPr lang="de-DE"/>
            </a:br>
            <a:r>
              <a:rPr lang="de-DE"/>
              <a:t>are experts in</a:t>
            </a:r>
            <a:br>
              <a:rPr lang="de-DE"/>
            </a:br>
            <a:r>
              <a:rPr lang="de-DE"/>
              <a:t>matters of </a:t>
            </a:r>
            <a:r>
              <a:rPr lang="de-DE" b="1"/>
              <a:t>walls.</a:t>
            </a:r>
            <a:endParaRPr lang="de-DE"/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1904996" cy="839336"/>
          </a:xfrm>
        </p:spPr>
        <p:txBody>
          <a:bodyPr/>
          <a:lstStyle/>
          <a:p>
            <a:pPr lvl="0"/>
            <a:r>
              <a:rPr lang="de-DE" sz="4400">
                <a:latin typeface="Arial Black" pitchFamily="34"/>
              </a:rPr>
              <a:t>Walls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3950381"/>
          </a:xfrm>
        </p:spPr>
        <p:txBody>
          <a:bodyPr/>
          <a:lstStyle/>
          <a:p>
            <a:pPr lvl="0"/>
            <a:r>
              <a:rPr lang="de-DE"/>
              <a:t>Any questions?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1904996" cy="839336"/>
          </a:xfrm>
        </p:spPr>
        <p:txBody>
          <a:bodyPr/>
          <a:lstStyle/>
          <a:p>
            <a:pPr lvl="0"/>
            <a:r>
              <a:rPr lang="de-DE" sz="4400">
                <a:latin typeface="Arial Black" pitchFamily="34"/>
              </a:rPr>
              <a:t>Walls</a:t>
            </a:r>
          </a:p>
        </p:txBody>
      </p:sp>
      <p:pic>
        <p:nvPicPr>
          <p:cNvPr id="4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743" y="4995431"/>
            <a:ext cx="4256312" cy="1059524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5" name="Objekt 9"/>
          <p:cNvGraphicFramePr/>
          <p:nvPr/>
        </p:nvGraphicFramePr>
        <p:xfrm>
          <a:off x="6155868" y="4999070"/>
          <a:ext cx="4256312" cy="1055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618843" imgH="2892287" progId="">
                  <p:embed/>
                </p:oleObj>
              </mc:Choice>
              <mc:Fallback>
                <p:oleObj r:id="rId4" imgW="11618843" imgH="289228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55868" y="4999070"/>
                        <a:ext cx="4256312" cy="1055885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de-DE" dirty="0"/>
              <a:t>2.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de-DE" sz="4400" dirty="0">
                <a:latin typeface="Arial Black" pitchFamily="34"/>
              </a:rPr>
              <a:t>Borders</a:t>
            </a:r>
          </a:p>
        </p:txBody>
      </p:sp>
    </p:spTree>
    <p:extLst>
      <p:ext uri="{BB962C8B-B14F-4D97-AF65-F5344CB8AC3E}">
        <p14:creationId xmlns:p14="http://schemas.microsoft.com/office/powerpoint/2010/main" val="312413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1228953"/>
          </a:xfrm>
        </p:spPr>
        <p:txBody>
          <a:bodyPr/>
          <a:lstStyle/>
          <a:p>
            <a:pPr lvl="0"/>
            <a:r>
              <a:rPr lang="de-DE"/>
              <a:t>Germany and its neighbours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1904996" cy="8393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de-DE" sz="3100">
                <a:latin typeface="Arial Black" pitchFamily="34"/>
              </a:rPr>
              <a:t>Borders</a:t>
            </a:r>
          </a:p>
        </p:txBody>
      </p:sp>
      <p:graphicFrame>
        <p:nvGraphicFramePr>
          <p:cNvPr id="4" name="Objekt 3"/>
          <p:cNvGraphicFramePr/>
          <p:nvPr>
            <p:extLst>
              <p:ext uri="{D42A27DB-BD31-4B8C-83A1-F6EECF244321}">
                <p14:modId xmlns:p14="http://schemas.microsoft.com/office/powerpoint/2010/main" val="4040706703"/>
              </p:ext>
            </p:extLst>
          </p:nvPr>
        </p:nvGraphicFramePr>
        <p:xfrm>
          <a:off x="2899260" y="2428227"/>
          <a:ext cx="4746174" cy="418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38122" imgH="6033052" progId="">
                  <p:embed/>
                </p:oleObj>
              </mc:Choice>
              <mc:Fallback>
                <p:oleObj r:id="rId3" imgW="6838122" imgH="603305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9260" y="2428227"/>
                        <a:ext cx="4746174" cy="4180490"/>
                      </a:xfrm>
                      <a:prstGeom prst="rect">
                        <a:avLst/>
                      </a:prstGeom>
                      <a:noFill/>
                      <a:ln cap="flat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8091513" y="3097145"/>
            <a:ext cx="2402453" cy="230832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lot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of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our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neíghbours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dirty="0" err="1">
                <a:solidFill>
                  <a:srgbClr val="000000"/>
                </a:solidFill>
                <a:latin typeface="Calibri"/>
              </a:rPr>
              <a:t>h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ad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been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dirty="0" err="1">
                <a:solidFill>
                  <a:srgbClr val="000000"/>
                </a:solidFill>
                <a:latin typeface="Calibri"/>
              </a:rPr>
              <a:t>e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nemies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in </a:t>
            </a:r>
            <a:b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de-DE" dirty="0">
                <a:solidFill>
                  <a:srgbClr val="000000"/>
                </a:solidFill>
                <a:latin typeface="Calibri"/>
              </a:rPr>
              <a:t>World War I and II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and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some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of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them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b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were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the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founding</a:t>
            </a:r>
            <a:b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members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of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the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EU </a:t>
            </a:r>
            <a:b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in 1957.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1228953"/>
          </a:xfrm>
        </p:spPr>
        <p:txBody>
          <a:bodyPr/>
          <a:lstStyle/>
          <a:p>
            <a:pPr lvl="0"/>
            <a:r>
              <a:rPr lang="de-DE"/>
              <a:t>Schengen Agreement 1990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1904996" cy="8393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de-DE" sz="3100">
                <a:latin typeface="Arial Black" pitchFamily="34"/>
              </a:rPr>
              <a:t>Borders</a:t>
            </a:r>
          </a:p>
        </p:txBody>
      </p:sp>
      <p:sp>
        <p:nvSpPr>
          <p:cNvPr id="4" name="Textfeld 4"/>
          <p:cNvSpPr txBox="1"/>
          <p:nvPr/>
        </p:nvSpPr>
        <p:spPr>
          <a:xfrm>
            <a:off x="8904509" y="3189509"/>
            <a:ext cx="2223686" cy="258532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All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of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our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neighbours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are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now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friends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  <a:b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Look at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the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special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b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location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</a:t>
            </a:r>
            <a:r>
              <a:rPr lang="de-DE" dirty="0" err="1">
                <a:solidFill>
                  <a:srgbClr val="000000"/>
                </a:solidFill>
                <a:latin typeface="Calibri"/>
              </a:rPr>
              <a:t>f</a:t>
            </a:r>
            <a:r>
              <a:rPr lang="de-DE" dirty="0">
                <a:solidFill>
                  <a:srgbClr val="000000"/>
                </a:solidFill>
                <a:latin typeface="Calibri"/>
              </a:rPr>
              <a:t> Germany </a:t>
            </a:r>
            <a:br>
              <a:rPr lang="de-DE" dirty="0">
                <a:solidFill>
                  <a:srgbClr val="000000"/>
                </a:solidFill>
                <a:latin typeface="Calibri"/>
              </a:rPr>
            </a:br>
            <a:r>
              <a:rPr lang="de-DE" dirty="0">
                <a:solidFill>
                  <a:srgbClr val="000000"/>
                </a:solidFill>
                <a:latin typeface="Calibri"/>
              </a:rPr>
              <a:t>in Europe.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There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are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no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dirty="0" err="1">
                <a:solidFill>
                  <a:srgbClr val="000000"/>
                </a:solidFill>
                <a:latin typeface="Calibri"/>
              </a:rPr>
              <a:t>l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onger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any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dirty="0" err="1">
                <a:solidFill>
                  <a:srgbClr val="000000"/>
                </a:solidFill>
                <a:latin typeface="Calibri"/>
              </a:rPr>
              <a:t>b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orders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or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border</a:t>
            </a:r>
            <a:r>
              <a:rPr lang="de-DE" sz="1800" b="0" i="0" u="none" strike="noStrike" kern="1200" cap="none" spc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1800" b="0" i="0" u="none" strike="noStrike" kern="1200" cap="none" spc="0" dirty="0" err="1">
                <a:solidFill>
                  <a:srgbClr val="000000"/>
                </a:solidFill>
                <a:uFillTx/>
                <a:latin typeface="Calibri"/>
              </a:rPr>
              <a:t>controls</a:t>
            </a:r>
            <a:r>
              <a:rPr lang="de-DE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 </a:t>
            </a:r>
          </a:p>
        </p:txBody>
      </p:sp>
      <p:graphicFrame>
        <p:nvGraphicFramePr>
          <p:cNvPr id="5" name="Objekt 5"/>
          <p:cNvGraphicFramePr/>
          <p:nvPr>
            <p:extLst>
              <p:ext uri="{D42A27DB-BD31-4B8C-83A1-F6EECF244321}">
                <p14:modId xmlns:p14="http://schemas.microsoft.com/office/powerpoint/2010/main" val="1943014851"/>
              </p:ext>
            </p:extLst>
          </p:nvPr>
        </p:nvGraphicFramePr>
        <p:xfrm>
          <a:off x="2957759" y="2324164"/>
          <a:ext cx="5581872" cy="4371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0724322" imgH="8418443" progId="">
                  <p:embed/>
                </p:oleObj>
              </mc:Choice>
              <mc:Fallback>
                <p:oleObj r:id="rId3" imgW="10724322" imgH="841844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7759" y="2324164"/>
                        <a:ext cx="5581872" cy="4371490"/>
                      </a:xfrm>
                      <a:prstGeom prst="rect">
                        <a:avLst/>
                      </a:prstGeom>
                      <a:noFill/>
                      <a:ln cap="flat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1228953"/>
          </a:xfrm>
        </p:spPr>
        <p:txBody>
          <a:bodyPr/>
          <a:lstStyle/>
          <a:p>
            <a:pPr lvl="0"/>
            <a:r>
              <a:rPr lang="de-DE" sz="5400"/>
              <a:t>European Single Market 1993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1904996" cy="8393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de-DE" sz="3100">
                <a:latin typeface="Arial Black" pitchFamily="34"/>
              </a:rPr>
              <a:t>Borders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399803" y="2909450"/>
            <a:ext cx="2479470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The "Four Freedoms"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09B744C2-064F-461C-94EE-46A454D24A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015528"/>
              </p:ext>
            </p:extLst>
          </p:nvPr>
        </p:nvGraphicFramePr>
        <p:xfrm>
          <a:off x="3976649" y="2351314"/>
          <a:ext cx="6691348" cy="3767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180720" imgH="5168160" progId="">
                  <p:embed/>
                </p:oleObj>
              </mc:Choice>
              <mc:Fallback>
                <p:oleObj r:id="rId3" imgW="9180720" imgH="5168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76649" y="2351314"/>
                        <a:ext cx="6691348" cy="3767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3950381"/>
          </a:xfrm>
        </p:spPr>
        <p:txBody>
          <a:bodyPr/>
          <a:lstStyle/>
          <a:p>
            <a:pPr lvl="0"/>
            <a:r>
              <a:rPr lang="de-DE" dirty="0" err="1"/>
              <a:t>We</a:t>
            </a:r>
            <a:r>
              <a:rPr lang="de-DE" dirty="0"/>
              <a:t> – </a:t>
            </a:r>
            <a:r>
              <a:rPr lang="de-DE" dirty="0" err="1"/>
              <a:t>the</a:t>
            </a:r>
            <a:r>
              <a:rPr lang="de-DE" dirty="0"/>
              <a:t> Germans –</a:t>
            </a:r>
            <a:br>
              <a:rPr lang="de-DE" dirty="0"/>
            </a:b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experts</a:t>
            </a:r>
            <a:r>
              <a:rPr lang="de-DE" dirty="0"/>
              <a:t> in a </a:t>
            </a:r>
            <a:r>
              <a:rPr lang="de-DE" dirty="0" err="1"/>
              <a:t>life</a:t>
            </a:r>
            <a:br>
              <a:rPr lang="de-DE" dirty="0"/>
            </a:b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b="1" dirty="0" err="1"/>
              <a:t>borders</a:t>
            </a:r>
            <a:r>
              <a:rPr lang="de-DE" b="1" dirty="0"/>
              <a:t>.</a:t>
            </a:r>
            <a:endParaRPr lang="de-DE" dirty="0"/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1904996" cy="8393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de-DE" sz="3100">
                <a:latin typeface="Arial Black" pitchFamily="34"/>
              </a:rPr>
              <a:t>Borders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3950381"/>
          </a:xfrm>
        </p:spPr>
        <p:txBody>
          <a:bodyPr/>
          <a:lstStyle/>
          <a:p>
            <a:pPr lvl="0"/>
            <a:r>
              <a:rPr lang="de-DE"/>
              <a:t>Any questions?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1904996" cy="8393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de-DE" sz="3100">
                <a:latin typeface="Arial Black" pitchFamily="34"/>
              </a:rPr>
              <a:t>Borders</a:t>
            </a:r>
          </a:p>
        </p:txBody>
      </p:sp>
      <p:pic>
        <p:nvPicPr>
          <p:cNvPr id="4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743" y="4995431"/>
            <a:ext cx="4256312" cy="1059524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5" name="Objekt 9"/>
          <p:cNvGraphicFramePr/>
          <p:nvPr/>
        </p:nvGraphicFramePr>
        <p:xfrm>
          <a:off x="6155868" y="4999070"/>
          <a:ext cx="4256312" cy="1055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618843" imgH="2892287" progId="">
                  <p:embed/>
                </p:oleObj>
              </mc:Choice>
              <mc:Fallback>
                <p:oleObj r:id="rId4" imgW="11618843" imgH="289228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55868" y="4999070"/>
                        <a:ext cx="4256312" cy="1055885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de-DE" dirty="0"/>
              <a:t>3.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de-DE" sz="4400" dirty="0" err="1">
                <a:latin typeface="Arial Black" pitchFamily="34"/>
              </a:rPr>
              <a:t>Refugees</a:t>
            </a:r>
            <a:endParaRPr lang="de-DE" sz="4400" dirty="0">
              <a:latin typeface="Arial Black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848791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0" y="909637"/>
            <a:ext cx="9144000" cy="2576797"/>
          </a:xfrm>
        </p:spPr>
        <p:txBody>
          <a:bodyPr/>
          <a:lstStyle/>
          <a:p>
            <a:pPr lvl="0"/>
            <a:r>
              <a:rPr lang="de-DE" dirty="0"/>
              <a:t>2015</a:t>
            </a:r>
            <a:br>
              <a:rPr lang="de-DE" dirty="0"/>
            </a:br>
            <a:r>
              <a:rPr lang="de-DE" sz="4800" dirty="0"/>
              <a:t>Angela Merkel</a:t>
            </a:r>
            <a:br>
              <a:rPr lang="de-DE" sz="4800" dirty="0"/>
            </a:br>
            <a:r>
              <a:rPr lang="de-DE" sz="4800" dirty="0"/>
              <a:t>Wir schaffen das!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6" y="1122361"/>
            <a:ext cx="2295895" cy="8393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de-DE" sz="3100" dirty="0" err="1">
                <a:latin typeface="Arial Black" pitchFamily="34"/>
              </a:rPr>
              <a:t>Refugees</a:t>
            </a:r>
            <a:endParaRPr lang="de-DE" sz="3100" dirty="0">
              <a:latin typeface="Arial Black" pitchFamily="34"/>
            </a:endParaRPr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5896"/>
            <a:ext cx="5888178" cy="3312103"/>
          </a:xfrm>
          <a:prstGeom prst="rect">
            <a:avLst/>
          </a:prstGeom>
          <a:noFill/>
          <a:ln cap="flat">
            <a:solidFill>
              <a:schemeClr val="tx1"/>
            </a:solidFill>
          </a:ln>
        </p:spPr>
      </p:pic>
      <p:pic>
        <p:nvPicPr>
          <p:cNvPr id="6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818" y="3545951"/>
            <a:ext cx="4268931" cy="2402412"/>
          </a:xfrm>
          <a:prstGeom prst="rect">
            <a:avLst/>
          </a:prstGeom>
          <a:noFill/>
          <a:ln cap="flat">
            <a:solidFill>
              <a:schemeClr val="tx1"/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2F779CC-102E-4B59-A49C-DBFCA1BCF478}"/>
              </a:ext>
            </a:extLst>
          </p:cNvPr>
          <p:cNvSpPr txBox="1"/>
          <p:nvPr/>
        </p:nvSpPr>
        <p:spPr>
          <a:xfrm>
            <a:off x="8996218" y="3059668"/>
            <a:ext cx="1331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Yes,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422403" y="3126653"/>
            <a:ext cx="9144000" cy="2387598"/>
          </a:xfrm>
        </p:spPr>
        <p:txBody>
          <a:bodyPr>
            <a:normAutofit fontScale="90000"/>
          </a:bodyPr>
          <a:lstStyle/>
          <a:p>
            <a:pPr lvl="0" algn="l"/>
            <a:r>
              <a:rPr lang="de-DE" dirty="0"/>
              <a:t>1. </a:t>
            </a:r>
            <a:r>
              <a:rPr lang="de-DE" dirty="0" err="1"/>
              <a:t>chapter</a:t>
            </a:r>
            <a:r>
              <a:rPr lang="de-DE" dirty="0"/>
              <a:t>: </a:t>
            </a:r>
            <a:r>
              <a:rPr lang="de-DE" sz="4000" dirty="0"/>
              <a:t>Germany and </a:t>
            </a:r>
            <a:r>
              <a:rPr lang="de-DE" sz="4000" dirty="0" err="1"/>
              <a:t>its</a:t>
            </a:r>
            <a:r>
              <a:rPr lang="de-DE" sz="4000" dirty="0"/>
              <a:t> </a:t>
            </a:r>
            <a:r>
              <a:rPr lang="de-DE" sz="4000" dirty="0" err="1">
                <a:latin typeface="Arial Black" panose="020B0A04020102020204" pitchFamily="34" charset="0"/>
              </a:rPr>
              <a:t>walls</a:t>
            </a:r>
            <a:br>
              <a:rPr lang="de-DE" sz="4000" dirty="0"/>
            </a:br>
            <a:r>
              <a:rPr lang="de-DE" dirty="0"/>
              <a:t>2. </a:t>
            </a:r>
            <a:r>
              <a:rPr lang="de-DE" dirty="0" err="1"/>
              <a:t>chapter</a:t>
            </a:r>
            <a:r>
              <a:rPr lang="de-DE" dirty="0"/>
              <a:t>: </a:t>
            </a:r>
            <a:r>
              <a:rPr lang="de-DE" sz="4000" dirty="0"/>
              <a:t>Germany and </a:t>
            </a:r>
            <a:r>
              <a:rPr lang="de-DE" sz="4000" dirty="0" err="1"/>
              <a:t>its</a:t>
            </a:r>
            <a:r>
              <a:rPr lang="de-DE" sz="4000" dirty="0"/>
              <a:t> </a:t>
            </a:r>
            <a:r>
              <a:rPr lang="de-DE" sz="3100" dirty="0" err="1">
                <a:latin typeface="Arial Black" panose="020B0A04020102020204" pitchFamily="34" charset="0"/>
              </a:rPr>
              <a:t>borders</a:t>
            </a:r>
            <a:br>
              <a:rPr lang="de-DE" sz="4000" dirty="0"/>
            </a:br>
            <a:r>
              <a:rPr lang="de-DE" dirty="0"/>
              <a:t>3. </a:t>
            </a:r>
            <a:r>
              <a:rPr lang="de-DE" dirty="0" err="1"/>
              <a:t>chapter</a:t>
            </a:r>
            <a:r>
              <a:rPr lang="de-DE" dirty="0"/>
              <a:t>: </a:t>
            </a:r>
            <a:r>
              <a:rPr lang="de-DE" sz="4000" dirty="0"/>
              <a:t>Germany and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3100" dirty="0" err="1">
                <a:latin typeface="Arial Black" panose="020B0A04020102020204" pitchFamily="34" charset="0"/>
              </a:rPr>
              <a:t>refugees</a:t>
            </a:r>
            <a:endParaRPr lang="de-DE" sz="31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753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3172547"/>
          </a:xfrm>
        </p:spPr>
        <p:txBody>
          <a:bodyPr/>
          <a:lstStyle/>
          <a:p>
            <a:pPr lvl="0"/>
            <a:r>
              <a:rPr lang="de-DE" dirty="0"/>
              <a:t>The </a:t>
            </a:r>
            <a:r>
              <a:rPr lang="de-DE" dirty="0" err="1"/>
              <a:t>rest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Europe </a:t>
            </a:r>
            <a:r>
              <a:rPr lang="de-DE" dirty="0" err="1"/>
              <a:t>thought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crazy!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2222004" cy="8393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de-DE" sz="3100" dirty="0" err="1">
                <a:latin typeface="Arial Black" pitchFamily="34"/>
              </a:rPr>
              <a:t>Refugees</a:t>
            </a:r>
            <a:endParaRPr lang="de-DE" sz="3100" dirty="0">
              <a:latin typeface="Arial Black" pitchFamily="3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0" y="1347220"/>
            <a:ext cx="5981703" cy="1228953"/>
          </a:xfrm>
        </p:spPr>
        <p:txBody>
          <a:bodyPr/>
          <a:lstStyle/>
          <a:p>
            <a:pPr lvl="0"/>
            <a:r>
              <a:rPr lang="de-DE" dirty="0"/>
              <a:t>Schengen –Area             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6" y="1122361"/>
            <a:ext cx="2258949" cy="8393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de-DE" sz="3100" dirty="0" err="1">
                <a:latin typeface="Arial Black" pitchFamily="34"/>
              </a:rPr>
              <a:t>Refugees</a:t>
            </a:r>
            <a:endParaRPr lang="de-DE" sz="3100" dirty="0">
              <a:latin typeface="Arial Black" pitchFamily="34"/>
            </a:endParaRPr>
          </a:p>
        </p:txBody>
      </p:sp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B797F172-E717-4C77-B2FF-2F86373758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804140"/>
              </p:ext>
            </p:extLst>
          </p:nvPr>
        </p:nvGraphicFramePr>
        <p:xfrm>
          <a:off x="5510213" y="1122361"/>
          <a:ext cx="53721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7161840" imgH="7225200" progId="">
                  <p:embed/>
                </p:oleObj>
              </mc:Choice>
              <mc:Fallback>
                <p:oleObj r:id="rId3" imgW="7161840" imgH="7225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0213" y="1122361"/>
                        <a:ext cx="5372100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0A664553-F493-4BBC-9E93-1868B2D4DA52}"/>
              </a:ext>
            </a:extLst>
          </p:cNvPr>
          <p:cNvSpPr txBox="1"/>
          <p:nvPr/>
        </p:nvSpPr>
        <p:spPr>
          <a:xfrm>
            <a:off x="1309687" y="2712167"/>
            <a:ext cx="4869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Germany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borders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countries </a:t>
            </a:r>
          </a:p>
          <a:p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in </a:t>
            </a:r>
            <a:r>
              <a:rPr lang="de-DE" dirty="0" err="1"/>
              <a:t>the</a:t>
            </a:r>
            <a:r>
              <a:rPr lang="de-DE" dirty="0"/>
              <a:t> EU. </a:t>
            </a:r>
            <a:r>
              <a:rPr lang="de-DE" dirty="0" err="1"/>
              <a:t>No</a:t>
            </a:r>
            <a:r>
              <a:rPr lang="de-DE" dirty="0"/>
              <a:t> external </a:t>
            </a:r>
            <a:r>
              <a:rPr lang="de-DE" dirty="0" err="1"/>
              <a:t>borders</a:t>
            </a:r>
            <a:r>
              <a:rPr lang="de-DE" dirty="0"/>
              <a:t>!!</a:t>
            </a:r>
            <a:br>
              <a:rPr lang="de-DE" dirty="0"/>
            </a:br>
            <a:r>
              <a:rPr lang="de-DE" dirty="0"/>
              <a:t>    </a:t>
            </a:r>
          </a:p>
          <a:p>
            <a:r>
              <a:rPr lang="de-DE" dirty="0"/>
              <a:t>    </a:t>
            </a:r>
            <a:r>
              <a:rPr lang="en-US" dirty="0"/>
              <a:t>Usually the refugees should stay in </a:t>
            </a:r>
          </a:p>
          <a:p>
            <a:r>
              <a:rPr lang="en-US" dirty="0"/>
              <a:t>    the country they reach first. </a:t>
            </a:r>
          </a:p>
          <a:p>
            <a:r>
              <a:rPr lang="en-US" dirty="0"/>
              <a:t>    That is unfair.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       Germany takes over a lot of refugees to  </a:t>
            </a:r>
            <a:br>
              <a:rPr lang="en-US" dirty="0"/>
            </a:br>
            <a:r>
              <a:rPr lang="en-US" dirty="0"/>
              <a:t>          help those countries with external borders. </a:t>
            </a:r>
            <a:br>
              <a:rPr lang="en-US" dirty="0"/>
            </a:br>
            <a:r>
              <a:rPr lang="en-US" dirty="0"/>
              <a:t>          There is no consensus to distribute                    </a:t>
            </a:r>
            <a:br>
              <a:rPr lang="en-US" dirty="0"/>
            </a:br>
            <a:r>
              <a:rPr lang="en-US" dirty="0"/>
              <a:t>          refugees equally across the EU.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8722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DA025A17-7D82-4D22-B44E-FBE0FDA528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92781"/>
              </p:ext>
            </p:extLst>
          </p:nvPr>
        </p:nvGraphicFramePr>
        <p:xfrm>
          <a:off x="5432714" y="1331913"/>
          <a:ext cx="53721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7161840" imgH="7225200" progId="">
                  <p:embed/>
                </p:oleObj>
              </mc:Choice>
              <mc:Fallback>
                <p:oleObj r:id="rId3" imgW="7161840" imgH="7225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32714" y="1331913"/>
                        <a:ext cx="5372100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7259779" cy="1228953"/>
          </a:xfrm>
        </p:spPr>
        <p:txBody>
          <a:bodyPr/>
          <a:lstStyle/>
          <a:p>
            <a:pPr lvl="0"/>
            <a:r>
              <a:rPr lang="de-DE" dirty="0"/>
              <a:t>Fortress Europe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2277422" cy="8393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de-DE" sz="3100" dirty="0" err="1">
                <a:latin typeface="Arial Black" pitchFamily="34"/>
              </a:rPr>
              <a:t>Refugees</a:t>
            </a:r>
            <a:endParaRPr lang="de-DE" sz="3100" dirty="0">
              <a:latin typeface="Arial Black" pitchFamily="34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156688" y="2744351"/>
            <a:ext cx="2914076" cy="25853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Some people use the term as a </a:t>
            </a: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negative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description of the state of immigration into the European Union.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For some people 'Fortress Europe' is a </a:t>
            </a: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positive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term, because it means that we are save within our borders. 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4"/>
          <p:cNvGraphicFramePr/>
          <p:nvPr/>
        </p:nvGraphicFramePr>
        <p:xfrm>
          <a:off x="7457206" y="3107926"/>
          <a:ext cx="3584859" cy="2985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030817" imgH="6708913" progId="">
                  <p:embed/>
                </p:oleObj>
              </mc:Choice>
              <mc:Fallback>
                <p:oleObj r:id="rId3" imgW="8030817" imgH="670891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7206" y="3107926"/>
                        <a:ext cx="3584859" cy="2985909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3172547"/>
          </a:xfrm>
        </p:spPr>
        <p:txBody>
          <a:bodyPr/>
          <a:lstStyle/>
          <a:p>
            <a:pPr lvl="0"/>
            <a:r>
              <a:rPr lang="de-DE" sz="5400" dirty="0"/>
              <a:t>Border </a:t>
            </a:r>
            <a:r>
              <a:rPr lang="de-DE" sz="5400" dirty="0" err="1"/>
              <a:t>control</a:t>
            </a:r>
            <a:r>
              <a:rPr lang="de-DE" sz="5400" dirty="0"/>
              <a:t> </a:t>
            </a:r>
            <a:br>
              <a:rPr lang="de-DE" sz="5400" dirty="0"/>
            </a:br>
            <a:r>
              <a:rPr lang="de-DE" sz="5400" dirty="0"/>
              <a:t>and </a:t>
            </a:r>
            <a:r>
              <a:rPr lang="de-DE" sz="5400" dirty="0" err="1"/>
              <a:t>building</a:t>
            </a:r>
            <a:r>
              <a:rPr lang="de-DE" sz="5400" dirty="0"/>
              <a:t> </a:t>
            </a:r>
            <a:r>
              <a:rPr lang="de-DE" sz="5400" dirty="0" err="1"/>
              <a:t>walls</a:t>
            </a:r>
            <a:br>
              <a:rPr lang="de-DE" sz="5400" dirty="0"/>
            </a:br>
            <a:r>
              <a:rPr lang="de-DE" sz="5400" dirty="0" err="1"/>
              <a:t>is</a:t>
            </a:r>
            <a:r>
              <a:rPr lang="de-DE" sz="5400" dirty="0"/>
              <a:t> </a:t>
            </a:r>
            <a:r>
              <a:rPr lang="de-DE" sz="5400" dirty="0" err="1"/>
              <a:t>up</a:t>
            </a:r>
            <a:r>
              <a:rPr lang="de-DE" sz="5400" dirty="0"/>
              <a:t>-</a:t>
            </a:r>
            <a:r>
              <a:rPr lang="de-DE" sz="5400" dirty="0" err="1"/>
              <a:t>to</a:t>
            </a:r>
            <a:r>
              <a:rPr lang="de-DE" sz="5400" dirty="0"/>
              <a:t>-date </a:t>
            </a:r>
            <a:r>
              <a:rPr lang="de-DE" sz="5400" dirty="0" err="1"/>
              <a:t>again</a:t>
            </a:r>
            <a:r>
              <a:rPr lang="de-DE" sz="5400" dirty="0"/>
              <a:t>!</a:t>
            </a:r>
            <a:br>
              <a:rPr lang="de-DE" sz="5400" dirty="0"/>
            </a:br>
            <a:endParaRPr lang="de-DE" sz="5400" dirty="0"/>
          </a:p>
        </p:txBody>
      </p:sp>
      <p:sp>
        <p:nvSpPr>
          <p:cNvPr id="4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2314368" cy="8393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de-DE" sz="3100" dirty="0" err="1">
                <a:latin typeface="Arial Black" pitchFamily="34"/>
              </a:rPr>
              <a:t>Refugees</a:t>
            </a:r>
            <a:endParaRPr lang="de-DE" sz="3100" dirty="0">
              <a:latin typeface="Arial Black" pitchFamily="3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3950381"/>
          </a:xfrm>
        </p:spPr>
        <p:txBody>
          <a:bodyPr/>
          <a:lstStyle/>
          <a:p>
            <a:pPr lvl="0"/>
            <a:r>
              <a:rPr lang="de-DE"/>
              <a:t>Which new walls </a:t>
            </a:r>
            <a:br>
              <a:rPr lang="de-DE"/>
            </a:br>
            <a:r>
              <a:rPr lang="de-DE"/>
              <a:t>do you know?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6" y="1122361"/>
            <a:ext cx="2249713" cy="8393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de-DE" sz="3100" dirty="0" err="1">
                <a:latin typeface="Arial Black" pitchFamily="34"/>
              </a:rPr>
              <a:t>Refugees</a:t>
            </a:r>
            <a:endParaRPr lang="de-DE" sz="3100" dirty="0">
              <a:latin typeface="Arial Black" pitchFamily="34"/>
            </a:endParaRPr>
          </a:p>
        </p:txBody>
      </p:sp>
      <p:pic>
        <p:nvPicPr>
          <p:cNvPr id="4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743" y="4995431"/>
            <a:ext cx="4256312" cy="1059524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5" name="Objekt 9"/>
          <p:cNvGraphicFramePr/>
          <p:nvPr/>
        </p:nvGraphicFramePr>
        <p:xfrm>
          <a:off x="6155868" y="4999070"/>
          <a:ext cx="4256312" cy="1055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618843" imgH="2892287" progId="">
                  <p:embed/>
                </p:oleObj>
              </mc:Choice>
              <mc:Fallback>
                <p:oleObj r:id="rId4" imgW="11618843" imgH="289228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55868" y="4999070"/>
                        <a:ext cx="4256312" cy="1055885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7"/>
          <p:cNvSpPr txBox="1"/>
          <p:nvPr/>
        </p:nvSpPr>
        <p:spPr>
          <a:xfrm>
            <a:off x="87087" y="1474204"/>
            <a:ext cx="6123709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0" baseline="0" dirty="0">
                <a:solidFill>
                  <a:srgbClr val="000000"/>
                </a:solidFill>
                <a:uFillTx/>
                <a:latin typeface="Arial Black" pitchFamily="34"/>
              </a:rPr>
              <a:t>NOW!</a:t>
            </a:r>
          </a:p>
        </p:txBody>
      </p:sp>
      <p:sp>
        <p:nvSpPr>
          <p:cNvPr id="8" name="AutoShape 2" descr="https://dynamic.faz.net/red/2014/mauern_dieser_welt/content/images/indien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350236" y="2674834"/>
            <a:ext cx="112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USA - Mexico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C2FC1B-F161-464A-8E21-9BB49E351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54" y="1729390"/>
            <a:ext cx="7714286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0523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7"/>
          <p:cNvSpPr txBox="1"/>
          <p:nvPr/>
        </p:nvSpPr>
        <p:spPr>
          <a:xfrm>
            <a:off x="87087" y="1474204"/>
            <a:ext cx="6123709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0" baseline="0" dirty="0">
                <a:solidFill>
                  <a:srgbClr val="000000"/>
                </a:solidFill>
                <a:uFillTx/>
                <a:latin typeface="Arial Black" pitchFamily="34"/>
              </a:rPr>
              <a:t>NOW!</a:t>
            </a:r>
          </a:p>
        </p:txBody>
      </p:sp>
      <p:sp>
        <p:nvSpPr>
          <p:cNvPr id="8" name="AutoShape 2" descr="https://dynamic.faz.net/red/2014/mauern_dieser_welt/content/images/indien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350236" y="2674834"/>
            <a:ext cx="112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Turkey –</a:t>
            </a:r>
          </a:p>
          <a:p>
            <a:r>
              <a:rPr lang="de-DE" dirty="0" err="1"/>
              <a:t>Syria</a:t>
            </a:r>
            <a:r>
              <a:rPr lang="de-DE" dirty="0"/>
              <a:t>/Irak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063" y="1677809"/>
            <a:ext cx="7677725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8593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7"/>
          <p:cNvSpPr txBox="1"/>
          <p:nvPr/>
        </p:nvSpPr>
        <p:spPr>
          <a:xfrm>
            <a:off x="87087" y="1474204"/>
            <a:ext cx="6123709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0" baseline="0" dirty="0">
                <a:solidFill>
                  <a:srgbClr val="000000"/>
                </a:solidFill>
                <a:uFillTx/>
                <a:latin typeface="Arial Black" pitchFamily="34"/>
              </a:rPr>
              <a:t>NOW!</a:t>
            </a:r>
          </a:p>
        </p:txBody>
      </p:sp>
      <p:sp>
        <p:nvSpPr>
          <p:cNvPr id="8" name="AutoShape 2" descr="https://dynamic.faz.net/red/2014/mauern_dieser_welt/content/images/indien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350236" y="2674834"/>
            <a:ext cx="112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Hungary</a:t>
            </a:r>
            <a:r>
              <a:rPr lang="de-DE" dirty="0"/>
              <a:t> - </a:t>
            </a:r>
            <a:r>
              <a:rPr lang="de-DE"/>
              <a:t>Serbia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258" y="1722572"/>
            <a:ext cx="6573076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4182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7"/>
          <p:cNvSpPr txBox="1"/>
          <p:nvPr/>
        </p:nvSpPr>
        <p:spPr>
          <a:xfrm>
            <a:off x="87087" y="1474204"/>
            <a:ext cx="6123709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0" baseline="0" dirty="0">
                <a:solidFill>
                  <a:srgbClr val="000000"/>
                </a:solidFill>
                <a:uFillTx/>
                <a:latin typeface="Arial Black" pitchFamily="34"/>
              </a:rPr>
              <a:t>NOW!</a:t>
            </a:r>
          </a:p>
        </p:txBody>
      </p:sp>
      <p:sp>
        <p:nvSpPr>
          <p:cNvPr id="8" name="AutoShape 2" descr="https://dynamic.faz.net/red/2014/mauern_dieser_welt/content/images/indien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350236" y="2674834"/>
            <a:ext cx="112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Belarus –</a:t>
            </a:r>
          </a:p>
          <a:p>
            <a:r>
              <a:rPr lang="de-DE" dirty="0" err="1"/>
              <a:t>Lithuania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25217E-B478-43CD-939F-8EBD48282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75" y="1690254"/>
            <a:ext cx="6491804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8730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7"/>
          <p:cNvSpPr txBox="1"/>
          <p:nvPr/>
        </p:nvSpPr>
        <p:spPr>
          <a:xfrm>
            <a:off x="87087" y="1474204"/>
            <a:ext cx="6123709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0" baseline="0" dirty="0">
                <a:solidFill>
                  <a:srgbClr val="000000"/>
                </a:solidFill>
                <a:uFillTx/>
                <a:latin typeface="Arial Black" pitchFamily="34"/>
              </a:rPr>
              <a:t>NOW!</a:t>
            </a:r>
          </a:p>
        </p:txBody>
      </p:sp>
      <p:sp>
        <p:nvSpPr>
          <p:cNvPr id="8" name="AutoShape 2" descr="https://dynamic.faz.net/red/2014/mauern_dieser_welt/content/images/indien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350236" y="2674834"/>
            <a:ext cx="112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Belarus –</a:t>
            </a:r>
          </a:p>
          <a:p>
            <a:r>
              <a:rPr lang="de-DE" dirty="0" err="1"/>
              <a:t>Latvia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9CD402-13FB-4556-9373-6B3EA3F45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99" y="1691892"/>
            <a:ext cx="6491802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260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de-DE" dirty="0"/>
              <a:t>1. </a:t>
            </a:r>
            <a:r>
              <a:rPr lang="de-DE" dirty="0" err="1"/>
              <a:t>chapter</a:t>
            </a:r>
            <a:endParaRPr lang="de-DE" dirty="0"/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de-DE" sz="4400" dirty="0">
                <a:latin typeface="Arial Black" pitchFamily="34"/>
              </a:rPr>
              <a:t>Walls</a:t>
            </a:r>
          </a:p>
        </p:txBody>
      </p:sp>
    </p:spTree>
    <p:extLst>
      <p:ext uri="{BB962C8B-B14F-4D97-AF65-F5344CB8AC3E}">
        <p14:creationId xmlns:p14="http://schemas.microsoft.com/office/powerpoint/2010/main" val="2878952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7"/>
          <p:cNvSpPr txBox="1"/>
          <p:nvPr/>
        </p:nvSpPr>
        <p:spPr>
          <a:xfrm>
            <a:off x="87087" y="1474204"/>
            <a:ext cx="6123709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0" baseline="0" dirty="0">
                <a:solidFill>
                  <a:srgbClr val="000000"/>
                </a:solidFill>
                <a:uFillTx/>
                <a:latin typeface="Arial Black" pitchFamily="34"/>
              </a:rPr>
              <a:t>NOW!</a:t>
            </a:r>
          </a:p>
        </p:txBody>
      </p:sp>
      <p:sp>
        <p:nvSpPr>
          <p:cNvPr id="8" name="AutoShape 2" descr="https://dynamic.faz.net/red/2014/mauern_dieser_welt/content/images/indien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324598" y="2628364"/>
            <a:ext cx="16578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The</a:t>
            </a:r>
            <a:br>
              <a:rPr lang="de-DE" dirty="0"/>
            </a:br>
            <a:r>
              <a:rPr lang="de-DE" dirty="0" err="1"/>
              <a:t>neighbourhood</a:t>
            </a:r>
            <a:r>
              <a:rPr lang="de-DE" dirty="0"/>
              <a:t> </a:t>
            </a:r>
            <a:r>
              <a:rPr lang="de-DE" dirty="0" err="1"/>
              <a:t>fence</a:t>
            </a:r>
            <a:r>
              <a:rPr lang="de-DE" dirty="0"/>
              <a:t>.</a:t>
            </a:r>
          </a:p>
          <a:p>
            <a:pPr algn="r"/>
            <a:endParaRPr lang="de-DE" dirty="0"/>
          </a:p>
          <a:p>
            <a:pPr algn="r"/>
            <a:r>
              <a:rPr lang="en-US" dirty="0"/>
              <a:t>Isn't it normal to put up fences?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9F90FF-E016-4CE7-8D2A-7412BD09A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81" y="1685502"/>
            <a:ext cx="7675127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252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7"/>
          <p:cNvSpPr txBox="1"/>
          <p:nvPr/>
        </p:nvSpPr>
        <p:spPr>
          <a:xfrm>
            <a:off x="87087" y="1474204"/>
            <a:ext cx="6123709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0" baseline="0" dirty="0">
                <a:solidFill>
                  <a:srgbClr val="000000"/>
                </a:solidFill>
                <a:uFillTx/>
                <a:latin typeface="Arial Black" pitchFamily="34"/>
              </a:rPr>
              <a:t>NOW!</a:t>
            </a:r>
          </a:p>
        </p:txBody>
      </p:sp>
      <p:sp>
        <p:nvSpPr>
          <p:cNvPr id="8" name="AutoShape 2" descr="https://dynamic.faz.net/red/2014/mauern_dieser_welt/content/images/indien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422420" y="2243644"/>
            <a:ext cx="84395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/>
              <a:t>Can </a:t>
            </a:r>
            <a:r>
              <a:rPr lang="de-DE" sz="4400" dirty="0" err="1"/>
              <a:t>you</a:t>
            </a:r>
            <a:r>
              <a:rPr lang="de-DE" sz="4400" dirty="0"/>
              <a:t> </a:t>
            </a:r>
            <a:r>
              <a:rPr lang="de-DE" sz="4400" dirty="0" err="1"/>
              <a:t>imagine</a:t>
            </a:r>
            <a:r>
              <a:rPr lang="de-DE" sz="4400" dirty="0"/>
              <a:t> </a:t>
            </a:r>
            <a:br>
              <a:rPr lang="de-DE" sz="4400" dirty="0"/>
            </a:br>
            <a:r>
              <a:rPr lang="de-DE" sz="4400" dirty="0"/>
              <a:t>a </a:t>
            </a:r>
            <a:r>
              <a:rPr lang="de-DE" sz="4400" dirty="0" err="1"/>
              <a:t>life</a:t>
            </a:r>
            <a:r>
              <a:rPr lang="de-DE" sz="4400" dirty="0"/>
              <a:t> </a:t>
            </a:r>
            <a:br>
              <a:rPr lang="de-DE" sz="4400" dirty="0"/>
            </a:br>
            <a:r>
              <a:rPr lang="de-DE" sz="4400" dirty="0"/>
              <a:t>in a </a:t>
            </a:r>
            <a:r>
              <a:rPr lang="de-DE" sz="4400" dirty="0" err="1"/>
              <a:t>world</a:t>
            </a:r>
            <a:r>
              <a:rPr lang="de-DE" sz="4400" dirty="0"/>
              <a:t> </a:t>
            </a:r>
            <a:br>
              <a:rPr lang="de-DE" sz="4400" dirty="0"/>
            </a:br>
            <a:r>
              <a:rPr lang="de-DE" sz="4400" dirty="0" err="1"/>
              <a:t>without</a:t>
            </a:r>
            <a:r>
              <a:rPr lang="de-DE" sz="4400" dirty="0"/>
              <a:t> </a:t>
            </a:r>
            <a:r>
              <a:rPr lang="de-DE" sz="4400" dirty="0" err="1"/>
              <a:t>walls</a:t>
            </a:r>
            <a:r>
              <a:rPr lang="de-DE" sz="4400" dirty="0"/>
              <a:t> and </a:t>
            </a:r>
            <a:r>
              <a:rPr lang="de-DE" sz="4400" dirty="0" err="1"/>
              <a:t>borders</a:t>
            </a:r>
            <a:r>
              <a:rPr lang="de-DE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0266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7"/>
          <p:cNvSpPr txBox="1"/>
          <p:nvPr/>
        </p:nvSpPr>
        <p:spPr>
          <a:xfrm>
            <a:off x="87087" y="1474204"/>
            <a:ext cx="6123709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0" baseline="0" dirty="0">
                <a:solidFill>
                  <a:srgbClr val="000000"/>
                </a:solidFill>
                <a:uFillTx/>
                <a:latin typeface="Arial Black" pitchFamily="34"/>
              </a:rPr>
              <a:t>NOW!</a:t>
            </a:r>
          </a:p>
        </p:txBody>
      </p:sp>
      <p:sp>
        <p:nvSpPr>
          <p:cNvPr id="8" name="AutoShape 2" descr="https://dynamic.faz.net/red/2014/mauern_dieser_welt/content/images/indien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422420" y="2243644"/>
            <a:ext cx="84395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err="1"/>
              <a:t>What</a:t>
            </a:r>
            <a:r>
              <a:rPr lang="de-DE" sz="4400" dirty="0"/>
              <a:t> </a:t>
            </a:r>
            <a:r>
              <a:rPr lang="de-DE" sz="4400" dirty="0" err="1"/>
              <a:t>life</a:t>
            </a:r>
            <a:r>
              <a:rPr lang="de-DE" sz="4400" dirty="0"/>
              <a:t> </a:t>
            </a:r>
            <a:r>
              <a:rPr lang="de-DE" sz="4400" dirty="0" err="1"/>
              <a:t>would</a:t>
            </a:r>
            <a:r>
              <a:rPr lang="de-DE" sz="4400" dirty="0"/>
              <a:t> </a:t>
            </a:r>
            <a:r>
              <a:rPr lang="de-DE" sz="4400" dirty="0" err="1"/>
              <a:t>you</a:t>
            </a:r>
            <a:r>
              <a:rPr lang="de-DE" sz="4400" dirty="0"/>
              <a:t> </a:t>
            </a:r>
            <a:r>
              <a:rPr lang="de-DE" sz="4400" dirty="0" err="1"/>
              <a:t>prefer</a:t>
            </a:r>
            <a:r>
              <a:rPr lang="de-DE" sz="4400" dirty="0"/>
              <a:t>?</a:t>
            </a:r>
          </a:p>
          <a:p>
            <a:r>
              <a:rPr lang="de-DE" sz="4400" dirty="0" err="1"/>
              <a:t>With</a:t>
            </a:r>
            <a:r>
              <a:rPr lang="de-DE" sz="4400" dirty="0"/>
              <a:t> </a:t>
            </a:r>
            <a:r>
              <a:rPr lang="de-DE" sz="4400" dirty="0" err="1"/>
              <a:t>borders</a:t>
            </a:r>
            <a:r>
              <a:rPr lang="de-DE" sz="4400" dirty="0"/>
              <a:t> </a:t>
            </a:r>
            <a:r>
              <a:rPr lang="de-DE" sz="4400" dirty="0" err="1"/>
              <a:t>or</a:t>
            </a:r>
            <a:r>
              <a:rPr lang="de-DE" sz="4400" dirty="0"/>
              <a:t> </a:t>
            </a:r>
            <a:r>
              <a:rPr lang="de-DE" sz="4400" dirty="0" err="1"/>
              <a:t>without</a:t>
            </a:r>
            <a:r>
              <a:rPr lang="de-DE" sz="4400" dirty="0"/>
              <a:t> </a:t>
            </a:r>
            <a:r>
              <a:rPr lang="de-DE" sz="4400" dirty="0" err="1"/>
              <a:t>borders</a:t>
            </a:r>
            <a:r>
              <a:rPr lang="de-DE" sz="4400" dirty="0"/>
              <a:t>?</a:t>
            </a:r>
          </a:p>
          <a:p>
            <a:r>
              <a:rPr lang="de-DE" sz="4400" dirty="0" err="1"/>
              <a:t>How</a:t>
            </a:r>
            <a:r>
              <a:rPr lang="de-DE" sz="4400" dirty="0"/>
              <a:t> do </a:t>
            </a:r>
            <a:r>
              <a:rPr lang="de-DE" sz="4400" dirty="0" err="1"/>
              <a:t>we</a:t>
            </a:r>
            <a:r>
              <a:rPr lang="de-DE" sz="4400" dirty="0"/>
              <a:t> </a:t>
            </a:r>
            <a:r>
              <a:rPr lang="de-DE" sz="4400" dirty="0" err="1"/>
              <a:t>treat</a:t>
            </a:r>
            <a:r>
              <a:rPr lang="de-DE" sz="4400" dirty="0"/>
              <a:t> </a:t>
            </a:r>
            <a:r>
              <a:rPr lang="de-DE" sz="4400" dirty="0" err="1"/>
              <a:t>people</a:t>
            </a:r>
            <a:r>
              <a:rPr lang="de-DE" sz="4400" dirty="0"/>
              <a:t> </a:t>
            </a:r>
            <a:r>
              <a:rPr lang="de-DE" sz="4400" dirty="0" err="1"/>
              <a:t>who</a:t>
            </a:r>
            <a:r>
              <a:rPr lang="de-DE" sz="4400" dirty="0"/>
              <a:t> </a:t>
            </a:r>
            <a:r>
              <a:rPr lang="de-DE" sz="4400" dirty="0" err="1"/>
              <a:t>have</a:t>
            </a:r>
            <a:r>
              <a:rPr lang="de-DE" sz="4400" dirty="0"/>
              <a:t> </a:t>
            </a:r>
            <a:r>
              <a:rPr lang="de-DE" sz="4400" dirty="0" err="1"/>
              <a:t>crossed</a:t>
            </a:r>
            <a:r>
              <a:rPr lang="de-DE" sz="4400" dirty="0"/>
              <a:t> </a:t>
            </a:r>
            <a:r>
              <a:rPr lang="de-DE" sz="4400" dirty="0" err="1"/>
              <a:t>the</a:t>
            </a:r>
            <a:r>
              <a:rPr lang="de-DE" sz="4400" dirty="0"/>
              <a:t> </a:t>
            </a:r>
            <a:r>
              <a:rPr lang="de-DE" sz="4400" dirty="0" err="1"/>
              <a:t>border</a:t>
            </a:r>
            <a:r>
              <a:rPr lang="de-DE" sz="4400" dirty="0"/>
              <a:t> </a:t>
            </a:r>
            <a:r>
              <a:rPr lang="de-DE" sz="4400" dirty="0" err="1"/>
              <a:t>and</a:t>
            </a:r>
            <a:r>
              <a:rPr lang="de-DE" sz="4400" dirty="0"/>
              <a:t> </a:t>
            </a:r>
            <a:r>
              <a:rPr lang="de-DE" sz="4400" dirty="0" err="1"/>
              <a:t>want</a:t>
            </a:r>
            <a:r>
              <a:rPr lang="de-DE" sz="4400" dirty="0"/>
              <a:t> </a:t>
            </a:r>
            <a:r>
              <a:rPr lang="de-DE" sz="4400" dirty="0" err="1"/>
              <a:t>to</a:t>
            </a:r>
            <a:r>
              <a:rPr lang="de-DE" sz="4400" dirty="0"/>
              <a:t> </a:t>
            </a:r>
            <a:r>
              <a:rPr lang="de-DE" sz="4400" dirty="0" err="1"/>
              <a:t>stay</a:t>
            </a:r>
            <a:r>
              <a:rPr lang="de-DE" sz="4400" dirty="0"/>
              <a:t> in </a:t>
            </a:r>
            <a:r>
              <a:rPr lang="de-DE" sz="4400" dirty="0" err="1"/>
              <a:t>our</a:t>
            </a:r>
            <a:r>
              <a:rPr lang="de-DE" sz="4400" dirty="0"/>
              <a:t> countries?</a:t>
            </a:r>
          </a:p>
        </p:txBody>
      </p:sp>
    </p:spTree>
    <p:extLst>
      <p:ext uri="{BB962C8B-B14F-4D97-AF65-F5344CB8AC3E}">
        <p14:creationId xmlns:p14="http://schemas.microsoft.com/office/powerpoint/2010/main" val="522398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7"/>
          <p:cNvSpPr txBox="1"/>
          <p:nvPr/>
        </p:nvSpPr>
        <p:spPr>
          <a:xfrm>
            <a:off x="87087" y="1474204"/>
            <a:ext cx="6123709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0" baseline="0" dirty="0">
                <a:solidFill>
                  <a:srgbClr val="000000"/>
                </a:solidFill>
                <a:uFillTx/>
                <a:latin typeface="Arial Black" pitchFamily="34"/>
              </a:rPr>
              <a:t>NOW!</a:t>
            </a:r>
          </a:p>
        </p:txBody>
      </p:sp>
      <p:sp>
        <p:nvSpPr>
          <p:cNvPr id="8" name="AutoShape 2" descr="https://dynamic.faz.net/red/2014/mauern_dieser_welt/content/images/indien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422420" y="2243644"/>
            <a:ext cx="84395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Discuss this in mixed groups of teachers and students and of Bulgarians, Turks and Germans </a:t>
            </a:r>
            <a:endParaRPr lang="de-DE" sz="44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1141D8C-5C28-4D79-937D-A5F56582104E}"/>
              </a:ext>
            </a:extLst>
          </p:cNvPr>
          <p:cNvSpPr txBox="1"/>
          <p:nvPr/>
        </p:nvSpPr>
        <p:spPr>
          <a:xfrm>
            <a:off x="7509165" y="5384800"/>
            <a:ext cx="357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listening</a:t>
            </a:r>
            <a:r>
              <a:rPr lang="de-DE" dirty="0"/>
              <a:t> so </a:t>
            </a:r>
            <a:r>
              <a:rPr lang="de-DE" dirty="0" err="1"/>
              <a:t>much</a:t>
            </a:r>
            <a:r>
              <a:rPr lang="de-DE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071882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1054778"/>
          </a:xfrm>
        </p:spPr>
        <p:txBody>
          <a:bodyPr/>
          <a:lstStyle/>
          <a:p>
            <a:pPr lvl="0"/>
            <a:r>
              <a:rPr lang="de-DE"/>
              <a:t>BERLIN‘61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1904996" cy="839336"/>
          </a:xfrm>
        </p:spPr>
        <p:txBody>
          <a:bodyPr/>
          <a:lstStyle/>
          <a:p>
            <a:pPr lvl="0"/>
            <a:r>
              <a:rPr lang="de-DE" sz="4400">
                <a:latin typeface="Arial Black" pitchFamily="34"/>
              </a:rPr>
              <a:t>Walls</a:t>
            </a:r>
          </a:p>
        </p:txBody>
      </p:sp>
      <p:pic>
        <p:nvPicPr>
          <p:cNvPr id="4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467" y="2528352"/>
            <a:ext cx="6150428" cy="3444243"/>
          </a:xfrm>
          <a:prstGeom prst="rect">
            <a:avLst/>
          </a:prstGeom>
          <a:noFill/>
          <a:ln cap="flat"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B7A339A-2E00-4360-B18F-D6C40EC2A151}"/>
              </a:ext>
            </a:extLst>
          </p:cNvPr>
          <p:cNvSpPr txBox="1"/>
          <p:nvPr/>
        </p:nvSpPr>
        <p:spPr>
          <a:xfrm>
            <a:off x="8408042" y="3002009"/>
            <a:ext cx="26578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This was a crazy </a:t>
            </a:r>
            <a:r>
              <a:rPr lang="de-DE" dirty="0" err="1"/>
              <a:t>situation</a:t>
            </a:r>
            <a:r>
              <a:rPr lang="de-DE" dirty="0"/>
              <a:t>. </a:t>
            </a:r>
          </a:p>
          <a:p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 in August 1961  </a:t>
            </a:r>
          </a:p>
          <a:p>
            <a:r>
              <a:rPr lang="de-DE" dirty="0" err="1"/>
              <a:t>workers</a:t>
            </a:r>
            <a:r>
              <a:rPr lang="de-DE" dirty="0"/>
              <a:t> </a:t>
            </a:r>
            <a:r>
              <a:rPr lang="de-DE" dirty="0" err="1"/>
              <a:t>start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build</a:t>
            </a:r>
            <a:r>
              <a:rPr lang="de-DE" dirty="0"/>
              <a:t> a </a:t>
            </a:r>
            <a:br>
              <a:rPr lang="de-DE" dirty="0"/>
            </a:br>
            <a:r>
              <a:rPr lang="de-DE" dirty="0"/>
              <a:t>wall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middle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Berlin.</a:t>
            </a:r>
          </a:p>
          <a:p>
            <a:r>
              <a:rPr lang="de-DE" dirty="0" err="1"/>
              <a:t>Guarded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soldiers</a:t>
            </a:r>
            <a:r>
              <a:rPr lang="de-DE" dirty="0"/>
              <a:t>.</a:t>
            </a:r>
          </a:p>
          <a:p>
            <a:r>
              <a:rPr lang="de-DE" dirty="0"/>
              <a:t>People </a:t>
            </a:r>
            <a:r>
              <a:rPr lang="de-DE" dirty="0" err="1"/>
              <a:t>couldn‘t</a:t>
            </a:r>
            <a:r>
              <a:rPr lang="de-DE" dirty="0"/>
              <a:t> </a:t>
            </a:r>
            <a:r>
              <a:rPr lang="de-DE" dirty="0" err="1"/>
              <a:t>believe</a:t>
            </a:r>
            <a:r>
              <a:rPr lang="de-DE" dirty="0"/>
              <a:t> </a:t>
            </a:r>
          </a:p>
          <a:p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eyes</a:t>
            </a:r>
            <a:r>
              <a:rPr lang="de-DE" dirty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1054778"/>
          </a:xfrm>
        </p:spPr>
        <p:txBody>
          <a:bodyPr/>
          <a:lstStyle/>
          <a:p>
            <a:pPr lvl="0"/>
            <a:r>
              <a:rPr lang="de-DE" dirty="0" err="1"/>
              <a:t>Why</a:t>
            </a:r>
            <a:r>
              <a:rPr lang="de-DE" dirty="0"/>
              <a:t>?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1904996" cy="839336"/>
          </a:xfrm>
        </p:spPr>
        <p:txBody>
          <a:bodyPr/>
          <a:lstStyle/>
          <a:p>
            <a:pPr lvl="0"/>
            <a:r>
              <a:rPr lang="de-DE" sz="4400">
                <a:latin typeface="Arial Black" pitchFamily="34"/>
              </a:rPr>
              <a:t>Walls</a:t>
            </a:r>
          </a:p>
        </p:txBody>
      </p:sp>
      <p:pic>
        <p:nvPicPr>
          <p:cNvPr id="4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84" y="2177140"/>
            <a:ext cx="3180155" cy="4151339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5" name="Objekt 6"/>
          <p:cNvGraphicFramePr/>
          <p:nvPr/>
        </p:nvGraphicFramePr>
        <p:xfrm>
          <a:off x="6096003" y="2183486"/>
          <a:ext cx="3180155" cy="4144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979504" imgH="6500191" progId="">
                  <p:embed/>
                </p:oleObj>
              </mc:Choice>
              <mc:Fallback>
                <p:oleObj r:id="rId4" imgW="4979504" imgH="650019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3" y="2183486"/>
                        <a:ext cx="3180155" cy="4144993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7"/>
          <p:cNvSpPr txBox="1"/>
          <p:nvPr/>
        </p:nvSpPr>
        <p:spPr>
          <a:xfrm>
            <a:off x="9535884" y="3665198"/>
            <a:ext cx="1251859" cy="17543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Two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countries with controlled but open borders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992083" y="2375731"/>
            <a:ext cx="810938" cy="367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1945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862415" y="2273181"/>
            <a:ext cx="97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1949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7A246EAB-0748-4E07-B8AC-C40E188551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944687"/>
              </p:ext>
            </p:extLst>
          </p:nvPr>
        </p:nvGraphicFramePr>
        <p:xfrm>
          <a:off x="2313817" y="2157214"/>
          <a:ext cx="3197313" cy="4175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228560" imgH="5523480" progId="">
                  <p:embed/>
                </p:oleObj>
              </mc:Choice>
              <mc:Fallback>
                <p:oleObj r:id="rId3" imgW="4228560" imgH="5523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3817" y="2157214"/>
                        <a:ext cx="3197313" cy="4175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C85A613C-AF43-440D-8F54-83AE6E1497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13612"/>
              </p:ext>
            </p:extLst>
          </p:nvPr>
        </p:nvGraphicFramePr>
        <p:xfrm>
          <a:off x="6038179" y="2179580"/>
          <a:ext cx="3172558" cy="413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241160" imgH="5523480" progId="">
                  <p:embed/>
                </p:oleObj>
              </mc:Choice>
              <mc:Fallback>
                <p:oleObj r:id="rId5" imgW="4241160" imgH="5523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8179" y="2179580"/>
                        <a:ext cx="3172558" cy="4130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1054778"/>
          </a:xfrm>
        </p:spPr>
        <p:txBody>
          <a:bodyPr/>
          <a:lstStyle/>
          <a:p>
            <a:pPr lvl="0"/>
            <a:r>
              <a:rPr lang="de-DE" dirty="0" err="1"/>
              <a:t>Why</a:t>
            </a:r>
            <a:r>
              <a:rPr lang="de-DE" dirty="0"/>
              <a:t>?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1904996" cy="839336"/>
          </a:xfrm>
        </p:spPr>
        <p:txBody>
          <a:bodyPr/>
          <a:lstStyle/>
          <a:p>
            <a:pPr lvl="0"/>
            <a:r>
              <a:rPr lang="de-DE" sz="4400">
                <a:latin typeface="Arial Black" pitchFamily="34"/>
              </a:rPr>
              <a:t>Walls</a:t>
            </a:r>
          </a:p>
        </p:txBody>
      </p:sp>
      <p:sp>
        <p:nvSpPr>
          <p:cNvPr id="6" name="Textfeld 7"/>
          <p:cNvSpPr txBox="1"/>
          <p:nvPr/>
        </p:nvSpPr>
        <p:spPr>
          <a:xfrm>
            <a:off x="9535884" y="3665198"/>
            <a:ext cx="1251859" cy="2031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to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 Black" pitchFamily="34"/>
              </a:rPr>
              <a:t>STOP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the escape of more and more people from East to West 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316554" y="2375731"/>
            <a:ext cx="148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1949 - 1961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836277" y="2255780"/>
            <a:ext cx="97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1961</a:t>
            </a:r>
          </a:p>
        </p:txBody>
      </p:sp>
    </p:spTree>
    <p:extLst>
      <p:ext uri="{BB962C8B-B14F-4D97-AF65-F5344CB8AC3E}">
        <p14:creationId xmlns:p14="http://schemas.microsoft.com/office/powerpoint/2010/main" val="668787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1054778"/>
          </a:xfrm>
        </p:spPr>
        <p:txBody>
          <a:bodyPr/>
          <a:lstStyle/>
          <a:p>
            <a:pPr lvl="0"/>
            <a:r>
              <a:rPr lang="de-DE"/>
              <a:t>And then?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1904996" cy="839336"/>
          </a:xfrm>
        </p:spPr>
        <p:txBody>
          <a:bodyPr/>
          <a:lstStyle/>
          <a:p>
            <a:pPr lvl="0"/>
            <a:r>
              <a:rPr lang="de-DE" sz="4400">
                <a:latin typeface="Arial Black" pitchFamily="34"/>
              </a:rPr>
              <a:t>Walls</a:t>
            </a:r>
          </a:p>
        </p:txBody>
      </p:sp>
      <p:graphicFrame>
        <p:nvGraphicFramePr>
          <p:cNvPr id="4" name="Objekt 8"/>
          <p:cNvGraphicFramePr/>
          <p:nvPr/>
        </p:nvGraphicFramePr>
        <p:xfrm>
          <a:off x="4311423" y="3250637"/>
          <a:ext cx="6615491" cy="2860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491870" imgH="4104861" progId="">
                  <p:embed/>
                </p:oleObj>
              </mc:Choice>
              <mc:Fallback>
                <p:oleObj r:id="rId3" imgW="9491870" imgH="410486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1423" y="3250637"/>
                        <a:ext cx="6615491" cy="2860453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9"/>
          <p:cNvSpPr txBox="1"/>
          <p:nvPr/>
        </p:nvSpPr>
        <p:spPr>
          <a:xfrm>
            <a:off x="2743200" y="2993571"/>
            <a:ext cx="4463140" cy="9144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 successful escape meant a life in freedom.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 failed escape meant death or prison. </a:t>
            </a: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1054778"/>
          </a:xfrm>
        </p:spPr>
        <p:txBody>
          <a:bodyPr/>
          <a:lstStyle/>
          <a:p>
            <a:pPr lvl="0"/>
            <a:r>
              <a:rPr lang="de-DE"/>
              <a:t>And the lucky refugees?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1904996" cy="839336"/>
          </a:xfrm>
        </p:spPr>
        <p:txBody>
          <a:bodyPr/>
          <a:lstStyle/>
          <a:p>
            <a:pPr lvl="0"/>
            <a:r>
              <a:rPr lang="de-DE" sz="4400">
                <a:latin typeface="Arial Black" pitchFamily="34"/>
              </a:rPr>
              <a:t>Walls</a:t>
            </a:r>
          </a:p>
        </p:txBody>
      </p:sp>
      <p:sp>
        <p:nvSpPr>
          <p:cNvPr id="4" name="Textfeld 9"/>
          <p:cNvSpPr txBox="1"/>
          <p:nvPr/>
        </p:nvSpPr>
        <p:spPr>
          <a:xfrm>
            <a:off x="1524003" y="2701889"/>
            <a:ext cx="4837148" cy="2862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Refugees from East to West came for a short time to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a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camp like Unna-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M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assen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in NRW. 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They got a West German ID, money and start-up  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help. They were welcome.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Helpers of refugees were 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heros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in the West 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and criminals in the East part of Germany.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But not only Germans came to Germany,  in   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     the camp Unna- 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Massen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- responsible for </a:t>
            </a:r>
            <a:b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     NRW - 2,4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million people from 100 countries </a:t>
            </a:r>
            <a:br>
              <a:rPr lang="en-US" dirty="0">
                <a:solidFill>
                  <a:srgbClr val="000000"/>
                </a:solidFill>
                <a:latin typeface="Calibri"/>
              </a:rPr>
            </a:br>
            <a:r>
              <a:rPr lang="en-US" dirty="0">
                <a:solidFill>
                  <a:srgbClr val="000000"/>
                </a:solidFill>
                <a:latin typeface="Calibri"/>
              </a:rPr>
              <a:t>         get help to settle down in NRW until now. </a:t>
            </a: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ED2884C-7FC0-4E11-918E-5D56FC70D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53" y="2732241"/>
            <a:ext cx="4837148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1054778"/>
          </a:xfrm>
        </p:spPr>
        <p:txBody>
          <a:bodyPr/>
          <a:lstStyle/>
          <a:p>
            <a:pPr lvl="0"/>
            <a:r>
              <a:rPr lang="de-DE"/>
              <a:t>Berlin‘89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87087" y="1122361"/>
            <a:ext cx="1904996" cy="839336"/>
          </a:xfrm>
        </p:spPr>
        <p:txBody>
          <a:bodyPr/>
          <a:lstStyle/>
          <a:p>
            <a:pPr lvl="0"/>
            <a:r>
              <a:rPr lang="de-DE" sz="4400">
                <a:latin typeface="Arial Black" pitchFamily="34"/>
              </a:rPr>
              <a:t>Walls</a:t>
            </a:r>
          </a:p>
        </p:txBody>
      </p:sp>
      <p:pic>
        <p:nvPicPr>
          <p:cNvPr id="4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338" y="3037892"/>
            <a:ext cx="4173440" cy="3105037"/>
          </a:xfrm>
          <a:prstGeom prst="rect">
            <a:avLst/>
          </a:prstGeom>
          <a:noFill/>
          <a:ln cap="flat">
            <a:solidFill>
              <a:schemeClr val="tx1"/>
            </a:solidFill>
          </a:ln>
        </p:spPr>
      </p:pic>
      <p:pic>
        <p:nvPicPr>
          <p:cNvPr id="5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3" y="3037892"/>
            <a:ext cx="4572000" cy="3006090"/>
          </a:xfrm>
          <a:prstGeom prst="rect">
            <a:avLst/>
          </a:prstGeom>
          <a:noFill/>
          <a:ln cap="flat"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657</Words>
  <Application>Microsoft Office PowerPoint</Application>
  <PresentationFormat>Breitbild</PresentationFormat>
  <Paragraphs>109</Paragraphs>
  <Slides>33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Office</vt:lpstr>
      <vt:lpstr>Some thoughts about </vt:lpstr>
      <vt:lpstr>1. chapter: Germany and its walls 2. chapter: Germany and its borders 3. chapter: Germany and the refugees</vt:lpstr>
      <vt:lpstr>1. chapter</vt:lpstr>
      <vt:lpstr>BERLIN‘61</vt:lpstr>
      <vt:lpstr>Why?</vt:lpstr>
      <vt:lpstr>Why?</vt:lpstr>
      <vt:lpstr>And then?</vt:lpstr>
      <vt:lpstr>And the lucky refugees?</vt:lpstr>
      <vt:lpstr>Berlin‘89</vt:lpstr>
      <vt:lpstr>We – the Germans – are experts in matters of walls.</vt:lpstr>
      <vt:lpstr>Any questions?</vt:lpstr>
      <vt:lpstr>2. chapter</vt:lpstr>
      <vt:lpstr>Germany and its neighbours</vt:lpstr>
      <vt:lpstr>Schengen Agreement 1990</vt:lpstr>
      <vt:lpstr>European Single Market 1993</vt:lpstr>
      <vt:lpstr>We – the Germans – are experts in a life without borders.</vt:lpstr>
      <vt:lpstr>Any questions?</vt:lpstr>
      <vt:lpstr>3. chapter</vt:lpstr>
      <vt:lpstr>2015 Angela Merkel Wir schaffen das!</vt:lpstr>
      <vt:lpstr>The rest of Europe thought that we are crazy!</vt:lpstr>
      <vt:lpstr>Schengen –Area             </vt:lpstr>
      <vt:lpstr>Fortress Europe</vt:lpstr>
      <vt:lpstr>Border control  and building walls is up-to-date again! </vt:lpstr>
      <vt:lpstr>Which new walls  do you know?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Susanne Gründler</dc:creator>
  <cp:lastModifiedBy>Susanne Gründler</cp:lastModifiedBy>
  <cp:revision>33</cp:revision>
  <dcterms:created xsi:type="dcterms:W3CDTF">2021-09-21T17:46:51Z</dcterms:created>
  <dcterms:modified xsi:type="dcterms:W3CDTF">2021-10-01T14:57:36Z</dcterms:modified>
</cp:coreProperties>
</file>